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handoutMasterIdLst>
    <p:handoutMasterId r:id="rId78"/>
  </p:handoutMasterIdLst>
  <p:sldIdLst>
    <p:sldId id="1063" r:id="rId3"/>
    <p:sldId id="699" r:id="rId4"/>
    <p:sldId id="352" r:id="rId5"/>
    <p:sldId id="954" r:id="rId6"/>
    <p:sldId id="810" r:id="rId7"/>
    <p:sldId id="811" r:id="rId8"/>
    <p:sldId id="812" r:id="rId9"/>
    <p:sldId id="1060" r:id="rId10"/>
    <p:sldId id="944" r:id="rId11"/>
    <p:sldId id="1028" r:id="rId12"/>
    <p:sldId id="1061" r:id="rId13"/>
    <p:sldId id="955" r:id="rId14"/>
    <p:sldId id="941" r:id="rId15"/>
    <p:sldId id="1075" r:id="rId16"/>
    <p:sldId id="1007" r:id="rId17"/>
    <p:sldId id="1008" r:id="rId18"/>
    <p:sldId id="1009" r:id="rId19"/>
    <p:sldId id="957" r:id="rId20"/>
    <p:sldId id="958" r:id="rId21"/>
    <p:sldId id="959" r:id="rId22"/>
    <p:sldId id="960" r:id="rId23"/>
    <p:sldId id="961" r:id="rId24"/>
    <p:sldId id="962" r:id="rId25"/>
    <p:sldId id="963" r:id="rId26"/>
    <p:sldId id="964" r:id="rId27"/>
    <p:sldId id="965" r:id="rId28"/>
    <p:sldId id="1006" r:id="rId29"/>
    <p:sldId id="975" r:id="rId30"/>
    <p:sldId id="976" r:id="rId31"/>
    <p:sldId id="977" r:id="rId32"/>
    <p:sldId id="978" r:id="rId33"/>
    <p:sldId id="979" r:id="rId34"/>
    <p:sldId id="980" r:id="rId35"/>
    <p:sldId id="981" r:id="rId36"/>
    <p:sldId id="982" r:id="rId37"/>
    <p:sldId id="983" r:id="rId38"/>
    <p:sldId id="1004" r:id="rId39"/>
    <p:sldId id="984" r:id="rId40"/>
    <p:sldId id="985" r:id="rId41"/>
    <p:sldId id="986" r:id="rId42"/>
    <p:sldId id="987" r:id="rId43"/>
    <p:sldId id="988" r:id="rId44"/>
    <p:sldId id="989" r:id="rId45"/>
    <p:sldId id="990" r:id="rId46"/>
    <p:sldId id="991" r:id="rId47"/>
    <p:sldId id="992" r:id="rId48"/>
    <p:sldId id="1003" r:id="rId49"/>
    <p:sldId id="993" r:id="rId50"/>
    <p:sldId id="994" r:id="rId51"/>
    <p:sldId id="995" r:id="rId52"/>
    <p:sldId id="996" r:id="rId53"/>
    <p:sldId id="997" r:id="rId54"/>
    <p:sldId id="998" r:id="rId55"/>
    <p:sldId id="999" r:id="rId56"/>
    <p:sldId id="1000" r:id="rId57"/>
    <p:sldId id="1001" r:id="rId58"/>
    <p:sldId id="1002" r:id="rId59"/>
    <p:sldId id="1027" r:id="rId60"/>
    <p:sldId id="1064" r:id="rId61"/>
    <p:sldId id="1073" r:id="rId62"/>
    <p:sldId id="1074" r:id="rId63"/>
    <p:sldId id="1065" r:id="rId64"/>
    <p:sldId id="1066" r:id="rId65"/>
    <p:sldId id="1067" r:id="rId66"/>
    <p:sldId id="1068" r:id="rId67"/>
    <p:sldId id="1069" r:id="rId68"/>
    <p:sldId id="1070" r:id="rId69"/>
    <p:sldId id="1071" r:id="rId70"/>
    <p:sldId id="1072" r:id="rId71"/>
    <p:sldId id="485" r:id="rId72"/>
    <p:sldId id="942" r:id="rId73"/>
    <p:sldId id="943" r:id="rId74"/>
    <p:sldId id="793" r:id="rId75"/>
    <p:sldId id="418"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91691" autoAdjust="0"/>
  </p:normalViewPr>
  <p:slideViewPr>
    <p:cSldViewPr snapToGrid="0">
      <p:cViewPr varScale="1">
        <p:scale>
          <a:sx n="33" d="100"/>
          <a:sy n="33" d="100"/>
        </p:scale>
        <p:origin x="232" y="17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6CBD73A-41C4-4B5A-A045-B62C64139A8E}" type="datetimeFigureOut">
              <a:rPr lang="en-US" smtClean="0"/>
              <a:t>3/19/25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5BAC82-96BB-4E4A-8056-80C55B29CA58}" type="slidenum">
              <a:rPr lang="en-US" smtClean="0"/>
              <a:t>‹#›</a:t>
            </a:fld>
            <a:endParaRPr lang="en-US"/>
          </a:p>
        </p:txBody>
      </p:sp>
    </p:spTree>
    <p:extLst>
      <p:ext uri="{BB962C8B-B14F-4D97-AF65-F5344CB8AC3E}">
        <p14:creationId xmlns:p14="http://schemas.microsoft.com/office/powerpoint/2010/main" val="311133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5DDC608-0465-C646-A202-FFDA6E9B8EAC}" type="datetimeFigureOut">
              <a:rPr lang="en-US" smtClean="0"/>
              <a:t>3/19/25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BC681C7-4AD2-F048-8947-8F7AB2444F33}" type="slidenum">
              <a:rPr lang="en-US" smtClean="0"/>
              <a:t>‹#›</a:t>
            </a:fld>
            <a:endParaRPr lang="en-US"/>
          </a:p>
        </p:txBody>
      </p:sp>
    </p:spTree>
    <p:extLst>
      <p:ext uri="{BB962C8B-B14F-4D97-AF65-F5344CB8AC3E}">
        <p14:creationId xmlns:p14="http://schemas.microsoft.com/office/powerpoint/2010/main" val="6771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681C7-4AD2-F048-8947-8F7AB2444F33}" type="slidenum">
              <a:rPr lang="en-US" smtClean="0"/>
              <a:t>1</a:t>
            </a:fld>
            <a:endParaRPr lang="en-US" dirty="0"/>
          </a:p>
        </p:txBody>
      </p:sp>
    </p:spTree>
    <p:extLst>
      <p:ext uri="{BB962C8B-B14F-4D97-AF65-F5344CB8AC3E}">
        <p14:creationId xmlns:p14="http://schemas.microsoft.com/office/powerpoint/2010/main" val="295507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6A8187-B6AF-4CFD-BCDF-863391912D27}"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88577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A8187-B6AF-4CFD-BCDF-863391912D27}"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365030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A8187-B6AF-4CFD-BCDF-863391912D27}"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151258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6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61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93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37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70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2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724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8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A8187-B6AF-4CFD-BCDF-863391912D27}"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72780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80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675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37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A8187-B6AF-4CFD-BCDF-863391912D27}"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279732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6A8187-B6AF-4CFD-BCDF-863391912D27}"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78460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6A8187-B6AF-4CFD-BCDF-863391912D27}" type="datetimeFigureOut">
              <a:rPr lang="en-US" smtClean="0"/>
              <a:t>3/19/25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375202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6A8187-B6AF-4CFD-BCDF-863391912D27}" type="datetimeFigureOut">
              <a:rPr lang="en-US" smtClean="0"/>
              <a:t>3/19/25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396339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A8187-B6AF-4CFD-BCDF-863391912D27}" type="datetimeFigureOut">
              <a:rPr lang="en-US" smtClean="0"/>
              <a:t>3/19/25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93687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A8187-B6AF-4CFD-BCDF-863391912D27}"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233817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A8187-B6AF-4CFD-BCDF-863391912D27}"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99FF-ADA5-4EAC-AD99-D024A0B29181}" type="slidenum">
              <a:rPr lang="en-US" smtClean="0"/>
              <a:t>‹#›</a:t>
            </a:fld>
            <a:endParaRPr lang="en-US"/>
          </a:p>
        </p:txBody>
      </p:sp>
    </p:spTree>
    <p:extLst>
      <p:ext uri="{BB962C8B-B14F-4D97-AF65-F5344CB8AC3E}">
        <p14:creationId xmlns:p14="http://schemas.microsoft.com/office/powerpoint/2010/main" val="412542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A8187-B6AF-4CFD-BCDF-863391912D27}" type="datetimeFigureOut">
              <a:rPr lang="en-US" smtClean="0"/>
              <a:t>3/19/25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E99FF-ADA5-4EAC-AD99-D024A0B29181}" type="slidenum">
              <a:rPr lang="en-US" smtClean="0"/>
              <a:t>‹#›</a:t>
            </a:fld>
            <a:endParaRPr lang="en-US"/>
          </a:p>
        </p:txBody>
      </p:sp>
    </p:spTree>
    <p:extLst>
      <p:ext uri="{BB962C8B-B14F-4D97-AF65-F5344CB8AC3E}">
        <p14:creationId xmlns:p14="http://schemas.microsoft.com/office/powerpoint/2010/main" val="330474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FA232-A2A1-414A-97FE-3A2BD5DD7E52}" type="datetimeFigureOut">
              <a:rPr lang="en-US" smtClean="0">
                <a:solidFill>
                  <a:prstClr val="black">
                    <a:tint val="75000"/>
                  </a:prstClr>
                </a:solidFill>
              </a:rPr>
              <a:pPr/>
              <a:t>3/19/25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3CFF3-4BF6-48FE-978F-A956134350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61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ook cover with text and image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6327" b="3229"/>
          <a:stretch/>
        </p:blipFill>
        <p:spPr>
          <a:xfrm>
            <a:off x="1266652" y="643467"/>
            <a:ext cx="1833937" cy="2475653"/>
          </a:xfrm>
          <a:prstGeom prst="rect">
            <a:avLst/>
          </a:prstGeom>
        </p:spPr>
      </p:pic>
      <p:pic>
        <p:nvPicPr>
          <p:cNvPr id="5" name="Picture 4" descr="Two men in boxing gloves in a ring&#10;&#10;Description automatically generated">
            <a:extLst>
              <a:ext uri="{FF2B5EF4-FFF2-40B4-BE49-F238E27FC236}">
                <a16:creationId xmlns:a16="http://schemas.microsoft.com/office/drawing/2014/main" id="{1C6EA45D-7B35-408D-750D-81FD31C34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373" y="3639329"/>
            <a:ext cx="1752811" cy="2401112"/>
          </a:xfrm>
          <a:prstGeom prst="rect">
            <a:avLst/>
          </a:prstGeom>
        </p:spPr>
      </p:pic>
      <p:pic>
        <p:nvPicPr>
          <p:cNvPr id="11" name="Picture 10" descr="A blue book cover with text&#10;&#10;Description automatically generated">
            <a:extLst>
              <a:ext uri="{FF2B5EF4-FFF2-40B4-BE49-F238E27FC236}">
                <a16:creationId xmlns:a16="http://schemas.microsoft.com/office/drawing/2014/main" id="{7C94E928-D457-3CD7-207A-67D3F73AF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31" y="3748194"/>
            <a:ext cx="1799158" cy="2464601"/>
          </a:xfrm>
          <a:prstGeom prst="rect">
            <a:avLst/>
          </a:prstGeom>
        </p:spPr>
      </p:pic>
      <p:sp>
        <p:nvSpPr>
          <p:cNvPr id="3" name="TextBox 2">
            <a:extLst>
              <a:ext uri="{FF2B5EF4-FFF2-40B4-BE49-F238E27FC236}">
                <a16:creationId xmlns:a16="http://schemas.microsoft.com/office/drawing/2014/main" id="{2FD12D18-AE6C-7640-BE46-D38DD50B2C4C}"/>
              </a:ext>
            </a:extLst>
          </p:cNvPr>
          <p:cNvSpPr txBox="1"/>
          <p:nvPr/>
        </p:nvSpPr>
        <p:spPr>
          <a:xfrm>
            <a:off x="9619488" y="-7424928"/>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95C9628F-B4C2-91F8-04E9-A29206055201}"/>
              </a:ext>
            </a:extLst>
          </p:cNvPr>
          <p:cNvPicPr>
            <a:picLocks noChangeAspect="1"/>
          </p:cNvPicPr>
          <p:nvPr/>
        </p:nvPicPr>
        <p:blipFill>
          <a:blip r:embed="rId6"/>
          <a:stretch>
            <a:fillRect/>
          </a:stretch>
        </p:blipFill>
        <p:spPr>
          <a:xfrm>
            <a:off x="4045747" y="3639329"/>
            <a:ext cx="1744915" cy="2468623"/>
          </a:xfrm>
          <a:prstGeom prst="rect">
            <a:avLst/>
          </a:prstGeom>
        </p:spPr>
      </p:pic>
      <p:pic>
        <p:nvPicPr>
          <p:cNvPr id="10" name="Picture 9" descr="A person and person in superhero clothing&#10;&#10;Description automatically generated">
            <a:extLst>
              <a:ext uri="{FF2B5EF4-FFF2-40B4-BE49-F238E27FC236}">
                <a16:creationId xmlns:a16="http://schemas.microsoft.com/office/drawing/2014/main" id="{1A212110-3813-D2A2-C8B2-F2EC152EB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9141" y="659737"/>
            <a:ext cx="1631276" cy="2471631"/>
          </a:xfrm>
          <a:prstGeom prst="rect">
            <a:avLst/>
          </a:prstGeom>
        </p:spPr>
      </p:pic>
      <p:pic>
        <p:nvPicPr>
          <p:cNvPr id="6" name="Picture 5" descr="A book cover with a puzzle piece and a heart&#10;&#10;AI-generated content may be incorrect.">
            <a:extLst>
              <a:ext uri="{FF2B5EF4-FFF2-40B4-BE49-F238E27FC236}">
                <a16:creationId xmlns:a16="http://schemas.microsoft.com/office/drawing/2014/main" id="{1E4BFC73-24A7-35D2-26D3-52A2B70173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4219" y="659737"/>
            <a:ext cx="1546081" cy="2472119"/>
          </a:xfrm>
          <a:prstGeom prst="rect">
            <a:avLst/>
          </a:prstGeom>
        </p:spPr>
      </p:pic>
      <p:pic>
        <p:nvPicPr>
          <p:cNvPr id="12" name="Picture 11" descr="A book cover with a maze&#10;&#10;AI-generated content may be incorrect.">
            <a:extLst>
              <a:ext uri="{FF2B5EF4-FFF2-40B4-BE49-F238E27FC236}">
                <a16:creationId xmlns:a16="http://schemas.microsoft.com/office/drawing/2014/main" id="{90DD7D81-0E7F-CBD2-1E21-1918694C0B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4219" y="3534921"/>
            <a:ext cx="1654792" cy="2505520"/>
          </a:xfrm>
          <a:prstGeom prst="rect">
            <a:avLst/>
          </a:prstGeom>
        </p:spPr>
      </p:pic>
      <p:pic>
        <p:nvPicPr>
          <p:cNvPr id="9" name="Picture 8" descr="A book cover with a person's head and trees&#10;&#10;AI-generated content may be incorrect.">
            <a:extLst>
              <a:ext uri="{FF2B5EF4-FFF2-40B4-BE49-F238E27FC236}">
                <a16:creationId xmlns:a16="http://schemas.microsoft.com/office/drawing/2014/main" id="{E9086D54-C80F-4FC1-E19C-86077178D5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5747" y="643467"/>
            <a:ext cx="1634969" cy="2468623"/>
          </a:xfrm>
          <a:prstGeom prst="rect">
            <a:avLst/>
          </a:prstGeom>
        </p:spPr>
      </p:pic>
    </p:spTree>
    <p:extLst>
      <p:ext uri="{BB962C8B-B14F-4D97-AF65-F5344CB8AC3E}">
        <p14:creationId xmlns:p14="http://schemas.microsoft.com/office/powerpoint/2010/main" val="3435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31EA-66BA-E806-BEA9-EE97808068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31B32B-98E1-C3E3-F048-4D4CCFA86366}"/>
              </a:ext>
            </a:extLst>
          </p:cNvPr>
          <p:cNvSpPr txBox="1"/>
          <p:nvPr/>
        </p:nvSpPr>
        <p:spPr>
          <a:xfrm>
            <a:off x="1463040" y="1997839"/>
            <a:ext cx="9991578" cy="2862322"/>
          </a:xfrm>
          <a:prstGeom prst="rect">
            <a:avLst/>
          </a:prstGeom>
          <a:noFill/>
        </p:spPr>
        <p:txBody>
          <a:bodyPr wrap="square" rtlCol="0">
            <a:spAutoFit/>
          </a:bodyPr>
          <a:lstStyle/>
          <a:p>
            <a:r>
              <a:rPr lang="en-US" sz="3200" b="1"/>
              <a:t>“You may have everyone else in this high school fooled, but I know you’re smart, and I know you can write way better than you did on this paper. Re-write it and come back tomorrow.”</a:t>
            </a:r>
          </a:p>
          <a:p>
            <a:r>
              <a:rPr lang="en-US" sz="3200"/>
              <a:t>–Ms. Rivers (12</a:t>
            </a:r>
            <a:r>
              <a:rPr lang="en-US" sz="3200" baseline="30000"/>
              <a:t>th</a:t>
            </a:r>
            <a:r>
              <a:rPr lang="en-US" sz="3200"/>
              <a:t> Grade)</a:t>
            </a:r>
          </a:p>
          <a:p>
            <a:endParaRPr lang="en-US" sz="2000" dirty="0"/>
          </a:p>
        </p:txBody>
      </p:sp>
      <p:pic>
        <p:nvPicPr>
          <p:cNvPr id="4" name="Picture 3" descr="A sign on the side of a road&#10;&#10;Description automatically generated">
            <a:extLst>
              <a:ext uri="{FF2B5EF4-FFF2-40B4-BE49-F238E27FC236}">
                <a16:creationId xmlns:a16="http://schemas.microsoft.com/office/drawing/2014/main" id="{55A3557B-8325-8077-A69F-4013B8CE6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252" y="4619670"/>
            <a:ext cx="2976748" cy="2238330"/>
          </a:xfrm>
          <a:prstGeom prst="rect">
            <a:avLst/>
          </a:prstGeom>
        </p:spPr>
      </p:pic>
      <p:sp>
        <p:nvSpPr>
          <p:cNvPr id="2" name="Rectangle 1">
            <a:extLst>
              <a:ext uri="{FF2B5EF4-FFF2-40B4-BE49-F238E27FC236}">
                <a16:creationId xmlns:a16="http://schemas.microsoft.com/office/drawing/2014/main" id="{B8D5899E-9A0A-6893-94DC-151D70DAB9D3}"/>
              </a:ext>
            </a:extLst>
          </p:cNvPr>
          <p:cNvSpPr/>
          <p:nvPr/>
        </p:nvSpPr>
        <p:spPr>
          <a:xfrm>
            <a:off x="127591" y="251339"/>
            <a:ext cx="11855302" cy="1046440"/>
          </a:xfrm>
          <a:prstGeom prst="rect">
            <a:avLst/>
          </a:prstGeom>
        </p:spPr>
        <p:txBody>
          <a:bodyPr wrap="square">
            <a:spAutoFit/>
          </a:bodyPr>
          <a:lstStyle/>
          <a:p>
            <a:pPr algn="ctr"/>
            <a:r>
              <a:rPr lang="en-US" sz="3200" b="1" u="sng" dirty="0">
                <a:latin typeface="Calibri" panose="020F0502020204030204" pitchFamily="34" charset="0"/>
              </a:rPr>
              <a:t>My Why???</a:t>
            </a:r>
            <a:endParaRPr lang="en-US" sz="3200" b="1" u="sng" dirty="0">
              <a:solidFill>
                <a:srgbClr val="FF0000"/>
              </a:solidFill>
              <a:latin typeface="Calibri" panose="020F0502020204030204" pitchFamily="34" charset="0"/>
            </a:endParaRPr>
          </a:p>
          <a:p>
            <a:pPr lvl="0"/>
            <a:endParaRPr lang="en-US" sz="30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8273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C30B1-35AF-A200-8894-DC537C9354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304AF2-74D3-B70D-EAC4-7B0329E393F4}"/>
              </a:ext>
            </a:extLst>
          </p:cNvPr>
          <p:cNvSpPr txBox="1"/>
          <p:nvPr/>
        </p:nvSpPr>
        <p:spPr>
          <a:xfrm>
            <a:off x="1059453" y="1297779"/>
            <a:ext cx="9991578" cy="4832092"/>
          </a:xfrm>
          <a:prstGeom prst="rect">
            <a:avLst/>
          </a:prstGeom>
          <a:noFill/>
        </p:spPr>
        <p:txBody>
          <a:bodyPr wrap="square" rtlCol="0">
            <a:spAutoFit/>
          </a:bodyPr>
          <a:lstStyle/>
          <a:p>
            <a:r>
              <a:rPr lang="en-US" sz="3200" b="1" dirty="0"/>
              <a:t>“Congratulations on your first teaching job! Dad and I are so very proud of you! We know you will never forget what it was like to be a student. Remember the good teachers you had and try to be that person for your students. Remember the teachers who didn’t think you would amount to anything – use that as motivation to help kids who are struggling and those who haven’t experienced success or found their passion yet.</a:t>
            </a:r>
          </a:p>
          <a:p>
            <a:r>
              <a:rPr lang="en-US" sz="3200" dirty="0"/>
              <a:t>Love, Mom</a:t>
            </a:r>
          </a:p>
          <a:p>
            <a:endParaRPr lang="en-US" sz="2000" dirty="0"/>
          </a:p>
        </p:txBody>
      </p:sp>
      <p:sp>
        <p:nvSpPr>
          <p:cNvPr id="2" name="Rectangle 1">
            <a:extLst>
              <a:ext uri="{FF2B5EF4-FFF2-40B4-BE49-F238E27FC236}">
                <a16:creationId xmlns:a16="http://schemas.microsoft.com/office/drawing/2014/main" id="{00AFF4A7-87FB-0FAE-9A63-142DF84976DD}"/>
              </a:ext>
            </a:extLst>
          </p:cNvPr>
          <p:cNvSpPr/>
          <p:nvPr/>
        </p:nvSpPr>
        <p:spPr>
          <a:xfrm>
            <a:off x="127591" y="251339"/>
            <a:ext cx="11855302" cy="1046440"/>
          </a:xfrm>
          <a:prstGeom prst="rect">
            <a:avLst/>
          </a:prstGeom>
        </p:spPr>
        <p:txBody>
          <a:bodyPr wrap="square">
            <a:spAutoFit/>
          </a:bodyPr>
          <a:lstStyle/>
          <a:p>
            <a:pPr algn="ctr"/>
            <a:r>
              <a:rPr lang="en-US" sz="3200" b="1" u="sng" dirty="0">
                <a:latin typeface="Calibri" panose="020F0502020204030204" pitchFamily="34" charset="0"/>
              </a:rPr>
              <a:t>My Why???</a:t>
            </a:r>
            <a:endParaRPr lang="en-US" sz="3200" b="1" u="sng" dirty="0">
              <a:solidFill>
                <a:srgbClr val="FF0000"/>
              </a:solidFill>
              <a:latin typeface="Calibri" panose="020F0502020204030204" pitchFamily="34" charset="0"/>
            </a:endParaRPr>
          </a:p>
          <a:p>
            <a:pPr lvl="0"/>
            <a:endParaRPr lang="en-US" sz="30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3272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B5CA-C2CC-C551-2779-595AA62A9B19}"/>
            </a:ext>
          </a:extLst>
        </p:cNvPr>
        <p:cNvGrpSpPr/>
        <p:nvPr/>
      </p:nvGrpSpPr>
      <p:grpSpPr>
        <a:xfrm>
          <a:off x="0" y="0"/>
          <a:ext cx="0" cy="0"/>
          <a:chOff x="0" y="0"/>
          <a:chExt cx="0" cy="0"/>
        </a:xfrm>
      </p:grpSpPr>
      <p:pic>
        <p:nvPicPr>
          <p:cNvPr id="2" name="Picture 1" descr="A book cover with a person with tree branches&#10;&#10;Description automatically generated">
            <a:extLst>
              <a:ext uri="{FF2B5EF4-FFF2-40B4-BE49-F238E27FC236}">
                <a16:creationId xmlns:a16="http://schemas.microsoft.com/office/drawing/2014/main" id="{D8F705D6-5AEE-3EAF-C38E-CFBD3F67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311" y="849280"/>
            <a:ext cx="3439377" cy="4878552"/>
          </a:xfrm>
          <a:prstGeom prst="rect">
            <a:avLst/>
          </a:prstGeom>
        </p:spPr>
      </p:pic>
    </p:spTree>
    <p:extLst>
      <p:ext uri="{BB962C8B-B14F-4D97-AF65-F5344CB8AC3E}">
        <p14:creationId xmlns:p14="http://schemas.microsoft.com/office/powerpoint/2010/main" val="364053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A7A7-284B-19B1-580D-5F053E5238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00383F-2B8D-E6B9-DFF9-25CAF98EE414}"/>
              </a:ext>
            </a:extLst>
          </p:cNvPr>
          <p:cNvSpPr txBox="1"/>
          <p:nvPr/>
        </p:nvSpPr>
        <p:spPr>
          <a:xfrm>
            <a:off x="0" y="162481"/>
            <a:ext cx="12191999" cy="2123658"/>
          </a:xfrm>
          <a:prstGeom prst="rect">
            <a:avLst/>
          </a:prstGeom>
          <a:noFill/>
        </p:spPr>
        <p:txBody>
          <a:bodyPr wrap="square" rtlCol="0">
            <a:spAutoFit/>
          </a:bodyPr>
          <a:lstStyle/>
          <a:p>
            <a:pPr algn="ctr"/>
            <a:r>
              <a:rPr lang="en-US" sz="2200" b="1" dirty="0"/>
              <a:t>From Struggles To Successes</a:t>
            </a:r>
          </a:p>
          <a:p>
            <a:pPr algn="ctr"/>
            <a:endParaRPr lang="en-US" sz="2200" dirty="0"/>
          </a:p>
          <a:p>
            <a:r>
              <a:rPr lang="en-US" sz="2200" dirty="0"/>
              <a:t>"Parenting and teaching take us from struggles to successes—through sleepless nights, tough conversations, and the weight of guiding a child through fear, failure, and self-doubt. But in every hurdle overcome, every tear turned into triumph, and every lesson that sparks growth, we find the greatest reward—knowing we’ve shaped not just a mind, but a heart and a future."</a:t>
            </a:r>
          </a:p>
        </p:txBody>
      </p:sp>
    </p:spTree>
    <p:extLst>
      <p:ext uri="{BB962C8B-B14F-4D97-AF65-F5344CB8AC3E}">
        <p14:creationId xmlns:p14="http://schemas.microsoft.com/office/powerpoint/2010/main" val="162803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0231-2C18-C876-4627-3240C053B3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AE05E0-D2F3-6F70-D5CD-1FA67A1F86A5}"/>
              </a:ext>
            </a:extLst>
          </p:cNvPr>
          <p:cNvSpPr txBox="1"/>
          <p:nvPr/>
        </p:nvSpPr>
        <p:spPr>
          <a:xfrm>
            <a:off x="0" y="18640"/>
            <a:ext cx="12191999" cy="1015663"/>
          </a:xfrm>
          <a:prstGeom prst="rect">
            <a:avLst/>
          </a:prstGeom>
          <a:noFill/>
        </p:spPr>
        <p:txBody>
          <a:bodyPr wrap="square" rtlCol="0">
            <a:spAutoFit/>
          </a:bodyPr>
          <a:lstStyle/>
          <a:p>
            <a:pPr algn="ctr"/>
            <a:r>
              <a:rPr lang="en-US" sz="2200" b="1" dirty="0"/>
              <a:t>From Struggles to Successes</a:t>
            </a:r>
          </a:p>
          <a:p>
            <a:pPr algn="ctr"/>
            <a:endParaRPr lang="en-US" sz="2200" b="1" dirty="0"/>
          </a:p>
          <a:p>
            <a:pPr algn="ctr"/>
            <a:endParaRPr lang="en-US" sz="1600" dirty="0"/>
          </a:p>
        </p:txBody>
      </p:sp>
      <p:sp>
        <p:nvSpPr>
          <p:cNvPr id="2" name="TextBox 1">
            <a:extLst>
              <a:ext uri="{FF2B5EF4-FFF2-40B4-BE49-F238E27FC236}">
                <a16:creationId xmlns:a16="http://schemas.microsoft.com/office/drawing/2014/main" id="{D196D3D6-8CEA-E463-59B8-7FE607A85390}"/>
              </a:ext>
            </a:extLst>
          </p:cNvPr>
          <p:cNvSpPr txBox="1"/>
          <p:nvPr/>
        </p:nvSpPr>
        <p:spPr>
          <a:xfrm>
            <a:off x="1" y="360217"/>
            <a:ext cx="12191999" cy="6832640"/>
          </a:xfrm>
          <a:prstGeom prst="rect">
            <a:avLst/>
          </a:prstGeom>
          <a:noFill/>
        </p:spPr>
        <p:txBody>
          <a:bodyPr wrap="square" rtlCol="0">
            <a:spAutoFit/>
          </a:bodyPr>
          <a:lstStyle/>
          <a:p>
            <a:pPr marL="0" marR="0"/>
            <a:r>
              <a:rPr lang="en-US" sz="1200" dirty="0">
                <a:effectLst/>
                <a:latin typeface="Arial" panose="020B0604020202020204" pitchFamily="34" charset="0"/>
                <a:ea typeface="Aptos" panose="020B0004020202020204" pitchFamily="34" charset="0"/>
                <a:cs typeface="Arial" panose="020B0604020202020204" pitchFamily="34" charset="0"/>
              </a:rPr>
              <a:t>In classrooms and at kitchen tables, We shape young minds, young hearts enable.</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Guiding children through stormy weather, Parents, teachers, thrive together.</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Mental health, emotions first, Heal their hearts, quench inner thirst.</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Safe and secure, we gently guide, Teach them strength from deep inside.</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Social skills, life’s daily needs, Responsibility plants the seeds.</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Accountability takes its stand, Life skills taught with steady hand.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Resilience nurtured through mistakes, Every error wisdom makes.</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"You win or learn," their mindset grown, From fears and doubts, courage sown.</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Boundaries clear and fair defined, Logical rules, gently aligned.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Discipline wise, firm yet kind, Restored relationships refined.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Empathy deep, compassion true, Giving back, their worldview new.</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Kindness acts, a volunteer, Character grows, becoming clear.</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Words well chosen, bridges made, Active listening foundations laid.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"I feel" statements, compromise, Peaceful solutions, conflicts wise.</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Healthy bodies, healthy minds, Balanced screens, wise use refined.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Rest and play, nutrition’s power, Growing stronger hour by hour.</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Celebrate each small success, Effort praised, uniqueness blessed.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Self-worth blooms, esteem enhanced, Strength in differences, dreams advanced.</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Curiosity’s spark aflame, Learning lifelong, endless game.</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Questions welcomed, boredom’s art, Creativity ignites the heart.</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Partnership strong, community tight, Parents, teachers, shared insight.</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Meetings weekly, voices blend, Support unending, trust extends.</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With love and wisdom intertwined, Struggles fade, bright futures shine.</a:t>
            </a:r>
          </a:p>
          <a:p>
            <a:pPr marL="0" marR="0"/>
            <a:r>
              <a:rPr lang="en-US" sz="1200" dirty="0">
                <a:effectLst/>
                <a:latin typeface="Arial" panose="020B0604020202020204" pitchFamily="34" charset="0"/>
                <a:ea typeface="Aptos" panose="020B0004020202020204" pitchFamily="34" charset="0"/>
                <a:cs typeface="Arial" panose="020B0604020202020204" pitchFamily="34" charset="0"/>
              </a:rPr>
              <a:t>Resilient hearts, minds set free, From struggles to successes be.</a:t>
            </a:r>
          </a:p>
          <a:p>
            <a:endParaRPr lang="en-US" dirty="0"/>
          </a:p>
        </p:txBody>
      </p:sp>
    </p:spTree>
    <p:extLst>
      <p:ext uri="{BB962C8B-B14F-4D97-AF65-F5344CB8AC3E}">
        <p14:creationId xmlns:p14="http://schemas.microsoft.com/office/powerpoint/2010/main" val="199171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29456-3967-54D0-1744-BDE248D643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812A47-7DD7-5C97-C0BA-B7648C90B7D2}"/>
              </a:ext>
            </a:extLst>
          </p:cNvPr>
          <p:cNvSpPr txBox="1"/>
          <p:nvPr/>
        </p:nvSpPr>
        <p:spPr>
          <a:xfrm>
            <a:off x="170121" y="148856"/>
            <a:ext cx="11865935" cy="5940088"/>
          </a:xfrm>
          <a:prstGeom prst="rect">
            <a:avLst/>
          </a:prstGeom>
          <a:noFill/>
        </p:spPr>
        <p:txBody>
          <a:bodyPr wrap="square" rtlCol="0">
            <a:spAutoFit/>
          </a:bodyPr>
          <a:lstStyle/>
          <a:p>
            <a:pPr algn="ctr"/>
            <a:r>
              <a:rPr lang="en-US" sz="2000" b="1" u="sng" dirty="0"/>
              <a:t>Key Points from From Struggles to Successes: A Handbook for Parents &amp; Educators</a:t>
            </a:r>
          </a:p>
          <a:p>
            <a:pPr marL="342900" indent="-342900">
              <a:buFont typeface="Arial" panose="020B0604020202020204" pitchFamily="34" charset="0"/>
              <a:buChar char="•"/>
            </a:pPr>
            <a:r>
              <a:rPr lang="en-US" sz="2000" b="1" dirty="0"/>
              <a:t>Effective Communication and Collaboration: </a:t>
            </a:r>
            <a:r>
              <a:rPr lang="en-US" sz="2000" dirty="0"/>
              <a:t>Building strong relationships with children and teens requires active listening, compromise, and creating win-win solutions that empower mutual understanding and respect. (Chapter 12)</a:t>
            </a:r>
          </a:p>
          <a:p>
            <a:endParaRPr lang="en-US" sz="2000" dirty="0"/>
          </a:p>
          <a:p>
            <a:pPr marL="342900" indent="-342900">
              <a:buFont typeface="Arial" panose="020B0604020202020204" pitchFamily="34" charset="0"/>
              <a:buChar char="•"/>
            </a:pPr>
            <a:r>
              <a:rPr lang="en-US" sz="2000" b="1" dirty="0"/>
              <a:t>Learning Through Natural Consequences: </a:t>
            </a:r>
            <a:r>
              <a:rPr lang="en-US" sz="2000" dirty="0"/>
              <a:t>Guiding children to learn from their mistakes helps them develop accountability and problem-solving skills while fostering independence and self-confidence. (Chapter 13)</a:t>
            </a:r>
          </a:p>
          <a:p>
            <a:endParaRPr lang="en-US" sz="2000" dirty="0"/>
          </a:p>
          <a:p>
            <a:pPr marL="342900" indent="-342900">
              <a:buFont typeface="Arial" panose="020B0604020202020204" pitchFamily="34" charset="0"/>
              <a:buChar char="•"/>
            </a:pPr>
            <a:r>
              <a:rPr lang="en-US" sz="2000" b="1" dirty="0"/>
              <a:t>Navigating the Digital Age: </a:t>
            </a:r>
            <a:r>
              <a:rPr lang="en-US" sz="2000" dirty="0"/>
              <a:t>Setting boundaries and promoting safe technology use while addressing FOMO (fear of missing out) ensures a balanced and healthy approach to the online world. (Chapter 15)</a:t>
            </a:r>
          </a:p>
          <a:p>
            <a:endParaRPr lang="en-US" sz="2000" dirty="0"/>
          </a:p>
          <a:p>
            <a:pPr marL="342900" indent="-342900">
              <a:buFont typeface="Arial" panose="020B0604020202020204" pitchFamily="34" charset="0"/>
              <a:buChar char="•"/>
            </a:pPr>
            <a:r>
              <a:rPr lang="en-US" sz="2000" b="1" dirty="0"/>
              <a:t>Promoting Autonomy and Accountability: </a:t>
            </a:r>
            <a:r>
              <a:rPr lang="en-US" sz="2000" dirty="0"/>
              <a:t>Gradually providing children with independence while holding them accountable for their responsibilities helps them develop essential life skills and resilience. (Chapter 18)</a:t>
            </a:r>
          </a:p>
          <a:p>
            <a:endParaRPr lang="en-US" sz="2000" dirty="0"/>
          </a:p>
          <a:p>
            <a:pPr marL="342900" indent="-342900">
              <a:buFont typeface="Arial" panose="020B0604020202020204" pitchFamily="34" charset="0"/>
              <a:buChar char="•"/>
            </a:pPr>
            <a:r>
              <a:rPr lang="en-US" sz="2000" b="1" dirty="0"/>
              <a:t>Building Emotional Regulation: </a:t>
            </a:r>
            <a:r>
              <a:rPr lang="en-US" sz="2000" dirty="0"/>
              <a:t>Teaching distress tolerance, impulse control, patience, and self-control equips children with tools to handle challenges and make thoughtful decisions. (Chapter 28)</a:t>
            </a:r>
          </a:p>
          <a:p>
            <a:endParaRPr lang="en-US" sz="2000" dirty="0"/>
          </a:p>
          <a:p>
            <a:pPr marL="342900" indent="-342900">
              <a:buFont typeface="Arial" panose="020B0604020202020204" pitchFamily="34" charset="0"/>
              <a:buChar char="•"/>
            </a:pPr>
            <a:r>
              <a:rPr lang="en-US" sz="2000" dirty="0"/>
              <a:t> </a:t>
            </a:r>
            <a:r>
              <a:rPr lang="en-US" sz="2000" b="1" dirty="0"/>
              <a:t>The Value of Boredom: </a:t>
            </a:r>
            <a:r>
              <a:rPr lang="en-US" sz="2000" dirty="0"/>
              <a:t>Embracing boredom as an opportunity to foster creativity and curiosity encourages children to explore new ideas and develop intrinsic motivation. (Chapter 43)</a:t>
            </a:r>
          </a:p>
        </p:txBody>
      </p:sp>
    </p:spTree>
    <p:extLst>
      <p:ext uri="{BB962C8B-B14F-4D97-AF65-F5344CB8AC3E}">
        <p14:creationId xmlns:p14="http://schemas.microsoft.com/office/powerpoint/2010/main" val="303735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1BB12-FF29-2C51-AAE2-CCC0809485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59ACD8-210E-C323-F47C-842992174EB7}"/>
              </a:ext>
            </a:extLst>
          </p:cNvPr>
          <p:cNvSpPr txBox="1"/>
          <p:nvPr/>
        </p:nvSpPr>
        <p:spPr>
          <a:xfrm>
            <a:off x="170121" y="148856"/>
            <a:ext cx="11865935" cy="7171194"/>
          </a:xfrm>
          <a:prstGeom prst="rect">
            <a:avLst/>
          </a:prstGeom>
          <a:noFill/>
        </p:spPr>
        <p:txBody>
          <a:bodyPr wrap="square" rtlCol="0">
            <a:spAutoFit/>
          </a:bodyPr>
          <a:lstStyle/>
          <a:p>
            <a:pPr algn="ctr"/>
            <a:r>
              <a:rPr lang="en-US" sz="2000" b="1" u="sng" dirty="0"/>
              <a:t>Key Points from From Struggles to Successes: A Handbook for Parents &amp; Educators</a:t>
            </a:r>
          </a:p>
          <a:p>
            <a:pPr marL="342900" indent="-342900">
              <a:buFont typeface="Arial" panose="020B0604020202020204" pitchFamily="34" charset="0"/>
              <a:buChar char="•"/>
            </a:pPr>
            <a:r>
              <a:rPr lang="en-US" sz="2000" b="1" dirty="0"/>
              <a:t>Assuming Goodwill and Positive Intent: </a:t>
            </a:r>
            <a:r>
              <a:rPr lang="en-US" sz="2000" dirty="0"/>
              <a:t>Approaching interactions with empathy and an assumption of good intentions strengthens trust and promotes meaningful relationships. (Chapter 46)</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The Power of Family Meetings: </a:t>
            </a:r>
            <a:r>
              <a:rPr lang="en-US" sz="2000" dirty="0"/>
              <a:t>Weekly family meetings create a safe space for open communication, problem-solving, and celebrating successes together. (Chapter 47)</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Staying in Touch with the Child Within: </a:t>
            </a:r>
            <a:r>
              <a:rPr lang="en-US" sz="2000" dirty="0"/>
              <a:t>Remembering what it’s like to be a child fosters empathy and connection, making it easier to guide and support children. (Chapter 49)</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Empowering Emotional Expression: </a:t>
            </a:r>
            <a:r>
              <a:rPr lang="en-US" sz="2000" dirty="0"/>
              <a:t>Teaching children to articulate their emotions using "I feel" statements supports emotional literacy and strengthens communication and conflict resolution skills. (Chapter 50)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The Power of Pause: </a:t>
            </a:r>
            <a:r>
              <a:rPr lang="en-US" sz="2000" dirty="0"/>
              <a:t>Encouraging teens and parents to pause during moments of conflict helps regulate emotions, reduces tension, and opens the door for constructive conversations. (Chapter 63)</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Thinking Like a Mediator: </a:t>
            </a:r>
            <a:r>
              <a:rPr lang="en-US" sz="2000" dirty="0"/>
              <a:t>Shifting the focus from "winning" arguments to finding collaborative solutions helps resolve conflicts and strengthen relationships. (Chapter 66)</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Embracing Change: </a:t>
            </a:r>
            <a:r>
              <a:rPr lang="en-US" sz="2000" dirty="0"/>
              <a:t>Challenging the mindset of "We've always done it this way" encourages growth and innovation, allowing parents and educators to better meet the needs of children in an ever-changing world. (Chapter 69)</a:t>
            </a:r>
          </a:p>
          <a:p>
            <a:endParaRPr lang="en-US" sz="2000" dirty="0"/>
          </a:p>
        </p:txBody>
      </p:sp>
    </p:spTree>
    <p:extLst>
      <p:ext uri="{BB962C8B-B14F-4D97-AF65-F5344CB8AC3E}">
        <p14:creationId xmlns:p14="http://schemas.microsoft.com/office/powerpoint/2010/main" val="9207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3FD5E-990E-29E1-4227-4842BAC2C3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313C06-2E15-F2BC-29DA-41D65E4CA80C}"/>
              </a:ext>
            </a:extLst>
          </p:cNvPr>
          <p:cNvSpPr txBox="1"/>
          <p:nvPr/>
        </p:nvSpPr>
        <p:spPr>
          <a:xfrm>
            <a:off x="3352800" y="221673"/>
            <a:ext cx="5486400" cy="646331"/>
          </a:xfrm>
          <a:prstGeom prst="rect">
            <a:avLst/>
          </a:prstGeom>
          <a:noFill/>
        </p:spPr>
        <p:txBody>
          <a:bodyPr wrap="square" rtlCol="0">
            <a:spAutoFit/>
          </a:bodyPr>
          <a:lstStyle/>
          <a:p>
            <a:pPr algn="ctr"/>
            <a:r>
              <a:rPr lang="en-US" sz="3600" b="1" dirty="0"/>
              <a:t>What Would You Do? </a:t>
            </a:r>
          </a:p>
        </p:txBody>
      </p:sp>
      <p:pic>
        <p:nvPicPr>
          <p:cNvPr id="4" name="Picture 3" descr="A book cover with a person's head and trees&#10;&#10;AI-generated content may be incorrect.">
            <a:extLst>
              <a:ext uri="{FF2B5EF4-FFF2-40B4-BE49-F238E27FC236}">
                <a16:creationId xmlns:a16="http://schemas.microsoft.com/office/drawing/2014/main" id="{AE57B13F-7399-8BFB-8604-3DE5D1E46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473" y="1001057"/>
            <a:ext cx="3879053" cy="5856943"/>
          </a:xfrm>
          <a:prstGeom prst="rect">
            <a:avLst/>
          </a:prstGeom>
        </p:spPr>
      </p:pic>
    </p:spTree>
    <p:extLst>
      <p:ext uri="{BB962C8B-B14F-4D97-AF65-F5344CB8AC3E}">
        <p14:creationId xmlns:p14="http://schemas.microsoft.com/office/powerpoint/2010/main" val="223433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D8B8-A358-564A-DAF9-B9AF03F16E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C9B643-C427-627B-331C-87597B1C1558}"/>
              </a:ext>
            </a:extLst>
          </p:cNvPr>
          <p:cNvSpPr txBox="1"/>
          <p:nvPr/>
        </p:nvSpPr>
        <p:spPr>
          <a:xfrm>
            <a:off x="2570205" y="247135"/>
            <a:ext cx="9366422" cy="3539430"/>
          </a:xfrm>
          <a:prstGeom prst="rect">
            <a:avLst/>
          </a:prstGeom>
          <a:noFill/>
        </p:spPr>
        <p:txBody>
          <a:bodyPr wrap="square" rtlCol="0">
            <a:spAutoFit/>
          </a:bodyPr>
          <a:lstStyle/>
          <a:p>
            <a:pPr algn="ctr"/>
            <a:r>
              <a:rPr lang="en-US" sz="3200" b="1" dirty="0"/>
              <a:t>What Would You Do? – </a:t>
            </a:r>
            <a:r>
              <a:rPr lang="en-US" sz="3200" b="1" u="sng" dirty="0">
                <a:highlight>
                  <a:srgbClr val="FFFF00"/>
                </a:highlight>
              </a:rPr>
              <a:t>Scenario 1</a:t>
            </a:r>
          </a:p>
          <a:p>
            <a:r>
              <a:rPr lang="en-US" sz="3200" b="1" dirty="0"/>
              <a:t>Situation: </a:t>
            </a:r>
            <a:r>
              <a:rPr lang="en-US" sz="3200" dirty="0"/>
              <a:t>Your 14-year-old spends all day in their room on their phone or computer, refusing to come out to engage with the family or do anything active. Attempts to encourage them to join the family for meals or outings have been ignored, and you’re concerned about their well-being.</a:t>
            </a:r>
          </a:p>
        </p:txBody>
      </p:sp>
      <p:pic>
        <p:nvPicPr>
          <p:cNvPr id="4" name="Picture 3" descr="A book cover with a person's head and trees&#10;&#10;AI-generated content may be incorrect.">
            <a:extLst>
              <a:ext uri="{FF2B5EF4-FFF2-40B4-BE49-F238E27FC236}">
                <a16:creationId xmlns:a16="http://schemas.microsoft.com/office/drawing/2014/main" id="{71933314-6399-8D27-62B6-4E109BF4A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78133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8661-D7F0-1842-C84A-E6298BB4B3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B61402-4EB6-F012-65B9-10AD201CD0D3}"/>
              </a:ext>
            </a:extLst>
          </p:cNvPr>
          <p:cNvSpPr txBox="1"/>
          <p:nvPr/>
        </p:nvSpPr>
        <p:spPr>
          <a:xfrm>
            <a:off x="2570205" y="247135"/>
            <a:ext cx="9366422" cy="6740307"/>
          </a:xfrm>
          <a:prstGeom prst="rect">
            <a:avLst/>
          </a:prstGeom>
          <a:noFill/>
        </p:spPr>
        <p:txBody>
          <a:bodyPr wrap="square" rtlCol="0">
            <a:spAutoFit/>
          </a:bodyPr>
          <a:lstStyle/>
          <a:p>
            <a:pPr algn="ctr"/>
            <a:r>
              <a:rPr lang="en-US" sz="3200" b="1" dirty="0"/>
              <a:t>What Would You Do?</a:t>
            </a:r>
          </a:p>
          <a:p>
            <a:r>
              <a:rPr lang="en-US" sz="3200" b="1" dirty="0"/>
              <a:t>Possible Answers:</a:t>
            </a:r>
          </a:p>
          <a:p>
            <a:endParaRPr lang="en-US" sz="3200" b="1" dirty="0"/>
          </a:p>
          <a:p>
            <a:r>
              <a:rPr lang="en-US" sz="2800" dirty="0"/>
              <a:t>A: Remove their screen access until they spend a certain amount of time outside their room.</a:t>
            </a:r>
          </a:p>
          <a:p>
            <a:endParaRPr lang="en-US" sz="2800" dirty="0"/>
          </a:p>
          <a:p>
            <a:r>
              <a:rPr lang="en-US" sz="2800" dirty="0"/>
              <a:t>B: Sit down with them to understand why they are isolating and collaboratively create a plan for screen time and family engagement.</a:t>
            </a:r>
          </a:p>
          <a:p>
            <a:endParaRPr lang="en-US" sz="2800" dirty="0"/>
          </a:p>
          <a:p>
            <a:r>
              <a:rPr lang="en-US" sz="2800" dirty="0"/>
              <a:t>C: Schedule mandatory family time or outings without consulting them.</a:t>
            </a:r>
          </a:p>
          <a:p>
            <a:endParaRPr lang="en-US" sz="2800" dirty="0"/>
          </a:p>
          <a:p>
            <a:r>
              <a:rPr lang="en-US" sz="2800" dirty="0"/>
              <a:t>D: Ignore the behavior and hope they eventually get bored and come out.</a:t>
            </a:r>
          </a:p>
        </p:txBody>
      </p:sp>
      <p:pic>
        <p:nvPicPr>
          <p:cNvPr id="4" name="Picture 3" descr="A book cover with a person's head and trees&#10;&#10;AI-generated content may be incorrect.">
            <a:extLst>
              <a:ext uri="{FF2B5EF4-FFF2-40B4-BE49-F238E27FC236}">
                <a16:creationId xmlns:a16="http://schemas.microsoft.com/office/drawing/2014/main" id="{3184D4DC-9696-2458-4F72-40703635F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31958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EB4038-4303-774F-AFCA-BA18E65D4ED5}"/>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bg1"/>
                </a:solidFill>
                <a:latin typeface="+mj-lt"/>
                <a:ea typeface="+mj-ea"/>
                <a:cs typeface="+mj-cs"/>
              </a:rPr>
              <a:t>It Is An Honor To Be Here Today! </a:t>
            </a:r>
          </a:p>
        </p:txBody>
      </p:sp>
      <p:pic>
        <p:nvPicPr>
          <p:cNvPr id="6" name="Picture 5" descr="A blue and black logo&#10;&#10;AI-generated content may be incorrect.">
            <a:extLst>
              <a:ext uri="{FF2B5EF4-FFF2-40B4-BE49-F238E27FC236}">
                <a16:creationId xmlns:a16="http://schemas.microsoft.com/office/drawing/2014/main" id="{C9CAEA2D-B29B-4C23-586C-AB7F00EC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936678"/>
            <a:ext cx="10905066" cy="3871296"/>
          </a:xfrm>
          <a:prstGeom prst="rect">
            <a:avLst/>
          </a:prstGeom>
        </p:spPr>
      </p:pic>
      <p:sp>
        <p:nvSpPr>
          <p:cNvPr id="3" name="TextBox 2">
            <a:extLst>
              <a:ext uri="{FF2B5EF4-FFF2-40B4-BE49-F238E27FC236}">
                <a16:creationId xmlns:a16="http://schemas.microsoft.com/office/drawing/2014/main" id="{2FD12D18-AE6C-7640-BE46-D38DD50B2C4C}"/>
              </a:ext>
            </a:extLst>
          </p:cNvPr>
          <p:cNvSpPr txBox="1"/>
          <p:nvPr/>
        </p:nvSpPr>
        <p:spPr>
          <a:xfrm>
            <a:off x="9619488" y="-74249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567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DA06-5C0E-31C5-B7F8-E12542B30C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842935-DBB5-DC9B-F550-0E84E7D0CC27}"/>
              </a:ext>
            </a:extLst>
          </p:cNvPr>
          <p:cNvSpPr txBox="1"/>
          <p:nvPr/>
        </p:nvSpPr>
        <p:spPr>
          <a:xfrm>
            <a:off x="2570205" y="247135"/>
            <a:ext cx="9366422" cy="6863417"/>
          </a:xfrm>
          <a:prstGeom prst="rect">
            <a:avLst/>
          </a:prstGeom>
          <a:noFill/>
        </p:spPr>
        <p:txBody>
          <a:bodyPr wrap="square" rtlCol="0">
            <a:spAutoFit/>
          </a:bodyPr>
          <a:lstStyle/>
          <a:p>
            <a:pPr algn="ctr"/>
            <a:r>
              <a:rPr lang="en-US" sz="3200" b="1" dirty="0"/>
              <a:t>What Would You Do?</a:t>
            </a:r>
          </a:p>
          <a:p>
            <a:r>
              <a:rPr lang="en-US" sz="2800" b="1" dirty="0"/>
              <a:t>Best Answer: B. </a:t>
            </a:r>
            <a:r>
              <a:rPr lang="en-US" sz="2800" dirty="0"/>
              <a:t>Sit down with them to understand why they are isolating and collaboratively create a plan for screen time and family engagement.</a:t>
            </a:r>
          </a:p>
          <a:p>
            <a:endParaRPr lang="en-US" sz="2800" dirty="0"/>
          </a:p>
          <a:p>
            <a:r>
              <a:rPr lang="en-US" sz="2800" b="1" dirty="0"/>
              <a:t>Reason:</a:t>
            </a:r>
          </a:p>
          <a:p>
            <a:r>
              <a:rPr lang="en-US" sz="2800" dirty="0"/>
              <a:t>This approach balances understanding their feelings and circumstances with guiding them toward healthier habits. Isolation and excessive screen use may be symptoms of stress, anxiety, or other challenges. By engaging them in a collaborative conversation, you foster trust, teach problem-solving skills, and show that their perspective matters. This trauma-informed, restorative, and skill-building approach creates an opportunity to address underlying issues while establishing reasonable boundaries.</a:t>
            </a:r>
          </a:p>
        </p:txBody>
      </p:sp>
      <p:pic>
        <p:nvPicPr>
          <p:cNvPr id="4" name="Picture 3" descr="A book cover with a person's head and trees&#10;&#10;AI-generated content may be incorrect.">
            <a:extLst>
              <a:ext uri="{FF2B5EF4-FFF2-40B4-BE49-F238E27FC236}">
                <a16:creationId xmlns:a16="http://schemas.microsoft.com/office/drawing/2014/main" id="{60E85F75-8826-A84F-11B2-839D08CA2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00914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D8ED-6AA4-6B5F-4F9C-C871570941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AD7107-6327-B47F-FA5B-74859F4025CA}"/>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Collaborative Problem-Solving Lens:</a:t>
            </a:r>
          </a:p>
          <a:p>
            <a:endParaRPr lang="en-US" sz="2800" b="1" dirty="0"/>
          </a:p>
          <a:p>
            <a:r>
              <a:rPr lang="en-US" sz="2800" dirty="0"/>
              <a:t>Parent: “I’ve noticed you’re spending a lot of time in your room lately. Can we talk about what’s going on and why it feels better to stay in there? Let’s figure out together how we can balance things so you feel good but also get some time with the family.”</a:t>
            </a:r>
          </a:p>
          <a:p>
            <a:r>
              <a:rPr lang="en-US" sz="2800" dirty="0"/>
              <a:t>    </a:t>
            </a:r>
          </a:p>
          <a:p>
            <a:r>
              <a:rPr lang="en-US" sz="2800" dirty="0"/>
              <a:t>Teen: “I just feel like being alone. It’s easier.”</a:t>
            </a:r>
          </a:p>
          <a:p>
            <a:r>
              <a:rPr lang="en-US" sz="2800" dirty="0"/>
              <a:t>    </a:t>
            </a:r>
          </a:p>
          <a:p>
            <a:r>
              <a:rPr lang="en-US" sz="2800" dirty="0"/>
              <a:t>Parent: “That makes sense. Sometimes being alone feels safe. Let’s brainstorm small ways we can balance alone time with other things, like dinner with the family or a walk outside.”</a:t>
            </a:r>
          </a:p>
        </p:txBody>
      </p:sp>
      <p:pic>
        <p:nvPicPr>
          <p:cNvPr id="4" name="Picture 3" descr="A book cover with a person's head and trees&#10;&#10;AI-generated content may be incorrect.">
            <a:extLst>
              <a:ext uri="{FF2B5EF4-FFF2-40B4-BE49-F238E27FC236}">
                <a16:creationId xmlns:a16="http://schemas.microsoft.com/office/drawing/2014/main" id="{11689A21-DF0F-CB85-2E88-437B70DC7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95665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A0DC-DC13-4E5E-F8B9-754F225A1E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8A94BB-AD5C-9022-1445-3E2B91ACB2F8}"/>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Love and Logic Lens:</a:t>
            </a:r>
          </a:p>
          <a:p>
            <a:endParaRPr lang="en-US" sz="2800" b="1" dirty="0"/>
          </a:p>
          <a:p>
            <a:r>
              <a:rPr lang="en-US" sz="2800" dirty="0"/>
              <a:t>Parent: “It’s okay to need space, but spending all day on screens can be tough on your body and mind. How about we figure out a plan together? For example, you could choose when to spend some time with the family or go outside. You’ll feel better, and the screens will still be there after.”</a:t>
            </a:r>
          </a:p>
          <a:p>
            <a:endParaRPr lang="en-US" sz="2800" dirty="0"/>
          </a:p>
          <a:p>
            <a:r>
              <a:rPr lang="en-US" sz="2800" dirty="0"/>
              <a:t>Teen: “I guess I could come out for dinner.”</a:t>
            </a:r>
          </a:p>
          <a:p>
            <a:r>
              <a:rPr lang="en-US" sz="2800" dirty="0"/>
              <a:t>    </a:t>
            </a:r>
          </a:p>
          <a:p>
            <a:r>
              <a:rPr lang="en-US" sz="2800" dirty="0"/>
              <a:t>Parent: “Great! What time works best for you to start dinner with us tonight?”</a:t>
            </a:r>
          </a:p>
        </p:txBody>
      </p:sp>
      <p:pic>
        <p:nvPicPr>
          <p:cNvPr id="4" name="Picture 3" descr="A book cover with a person's head and trees&#10;&#10;AI-generated content may be incorrect.">
            <a:extLst>
              <a:ext uri="{FF2B5EF4-FFF2-40B4-BE49-F238E27FC236}">
                <a16:creationId xmlns:a16="http://schemas.microsoft.com/office/drawing/2014/main" id="{F68B15BC-9309-8F04-45C8-4F832B04C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55873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BBEC-205F-94E9-AD51-09495EB39E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15B46D-FC61-E15A-8529-414070510E59}"/>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7 Habits of Successful Kids Lens:</a:t>
            </a:r>
          </a:p>
          <a:p>
            <a:endParaRPr lang="en-US" sz="2800" b="1" dirty="0"/>
          </a:p>
          <a:p>
            <a:r>
              <a:rPr lang="en-US" sz="2800" dirty="0"/>
              <a:t>Parent: “Let’s think about ‘Balance’ as one of the habits. How do you think we could balance screen time with spending some time outside or with the family? We all need some time for fun and time for connection.”</a:t>
            </a:r>
          </a:p>
          <a:p>
            <a:endParaRPr lang="en-US" sz="2800" dirty="0"/>
          </a:p>
          <a:p>
            <a:r>
              <a:rPr lang="en-US" sz="2800" dirty="0"/>
              <a:t>Teen: “I don’t really know.”</a:t>
            </a:r>
          </a:p>
          <a:p>
            <a:endParaRPr lang="en-US" sz="2800" dirty="0"/>
          </a:p>
          <a:p>
            <a:r>
              <a:rPr lang="en-US" sz="2800" dirty="0"/>
              <a:t>Parent: “Let’s start small. How about we eat dinner together or take a 10-minute walk? We can see how that feels and go from there.”</a:t>
            </a:r>
          </a:p>
        </p:txBody>
      </p:sp>
      <p:pic>
        <p:nvPicPr>
          <p:cNvPr id="4" name="Picture 3" descr="A book cover with a person's head and trees&#10;&#10;AI-generated content may be incorrect.">
            <a:extLst>
              <a:ext uri="{FF2B5EF4-FFF2-40B4-BE49-F238E27FC236}">
                <a16:creationId xmlns:a16="http://schemas.microsoft.com/office/drawing/2014/main" id="{AF758016-2E82-E389-5EDD-120BCB5D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310482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318E-54C3-528E-F2E9-85557C700C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CB2962-BAE7-8889-2C76-6A998779F9CB}"/>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Boys Town Social Skills Lens:</a:t>
            </a:r>
          </a:p>
          <a:p>
            <a:endParaRPr lang="en-US" sz="2800" dirty="0"/>
          </a:p>
          <a:p>
            <a:r>
              <a:rPr lang="en-US" sz="2800" dirty="0"/>
              <a:t>Parent: “When we spend all day on screens, we miss out on other important things like being active or connecting with family. Let’s practice a new way of balancing things. I’ll help you set up a plan to mix in some time for activities and family.”</a:t>
            </a:r>
          </a:p>
          <a:p>
            <a:r>
              <a:rPr lang="en-US" sz="2800" dirty="0"/>
              <a:t>    </a:t>
            </a:r>
          </a:p>
          <a:p>
            <a:r>
              <a:rPr lang="en-US" sz="2800" dirty="0"/>
              <a:t>Teen: “I don’t want to stop playing games.”</a:t>
            </a:r>
          </a:p>
          <a:p>
            <a:r>
              <a:rPr lang="en-US" sz="2800" dirty="0"/>
              <a:t>    </a:t>
            </a:r>
          </a:p>
          <a:p>
            <a:r>
              <a:rPr lang="en-US" sz="2800" dirty="0"/>
              <a:t>Parent: “That’s okay. You don’t have to stop completely. We can plan time for gaming and time for other things.”</a:t>
            </a:r>
          </a:p>
        </p:txBody>
      </p:sp>
      <p:pic>
        <p:nvPicPr>
          <p:cNvPr id="4" name="Picture 3" descr="A book cover with a person's head and trees&#10;&#10;AI-generated content may be incorrect.">
            <a:extLst>
              <a:ext uri="{FF2B5EF4-FFF2-40B4-BE49-F238E27FC236}">
                <a16:creationId xmlns:a16="http://schemas.microsoft.com/office/drawing/2014/main" id="{E173A0D0-804F-4C7A-1689-012BBC657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56442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D9A5-6201-5385-02D6-FD0150D6D0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774406-8761-1BB1-044D-1ECA4925DD35}"/>
              </a:ext>
            </a:extLst>
          </p:cNvPr>
          <p:cNvSpPr txBox="1"/>
          <p:nvPr/>
        </p:nvSpPr>
        <p:spPr>
          <a:xfrm>
            <a:off x="2570205" y="247135"/>
            <a:ext cx="9366422" cy="6186309"/>
          </a:xfrm>
          <a:prstGeom prst="rect">
            <a:avLst/>
          </a:prstGeom>
          <a:noFill/>
        </p:spPr>
        <p:txBody>
          <a:bodyPr wrap="square" rtlCol="0">
            <a:spAutoFit/>
          </a:bodyPr>
          <a:lstStyle/>
          <a:p>
            <a:pPr algn="ctr"/>
            <a:r>
              <a:rPr lang="en-US" sz="3200" b="1" dirty="0"/>
              <a:t>What Would You Do?</a:t>
            </a:r>
          </a:p>
          <a:p>
            <a:r>
              <a:rPr lang="en-US" sz="2800" b="1" dirty="0"/>
              <a:t>Trauma-Informed Lens:</a:t>
            </a:r>
          </a:p>
          <a:p>
            <a:endParaRPr lang="en-US" sz="2800" b="1" dirty="0"/>
          </a:p>
          <a:p>
            <a:r>
              <a:rPr lang="en-US" sz="2800" dirty="0"/>
              <a:t>Parent: “I’m wondering if something is making it hard for you to leave your room or spend less time on your screen. You don’t have to share everything right now, but I’m here to listen and support you. Let’s work on a plan together that feels comfortable for you.”</a:t>
            </a:r>
          </a:p>
          <a:p>
            <a:endParaRPr lang="en-US" sz="2800" dirty="0"/>
          </a:p>
          <a:p>
            <a:r>
              <a:rPr lang="en-US" sz="2800" dirty="0"/>
              <a:t>Teen: “I just don’t feel like being around anyone.”</a:t>
            </a:r>
          </a:p>
          <a:p>
            <a:endParaRPr lang="en-US" sz="2800" dirty="0"/>
          </a:p>
          <a:p>
            <a:r>
              <a:rPr lang="en-US" sz="2800" dirty="0"/>
              <a:t>Parent: “That’s okay. Sometimes it’s hard. What’s one small thing you feel like doing outside your room today? I’ll be here to help you if you need.”</a:t>
            </a:r>
          </a:p>
        </p:txBody>
      </p:sp>
      <p:pic>
        <p:nvPicPr>
          <p:cNvPr id="4" name="Picture 3" descr="A book cover with a person's head and trees&#10;&#10;AI-generated content may be incorrect.">
            <a:extLst>
              <a:ext uri="{FF2B5EF4-FFF2-40B4-BE49-F238E27FC236}">
                <a16:creationId xmlns:a16="http://schemas.microsoft.com/office/drawing/2014/main" id="{9F5F7E61-7253-8977-BBD7-A3FB7916F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94450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E218-94F4-6D61-6CDC-8FFCBE40BD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F0895F-C6E7-BA85-3274-A71B969F1788}"/>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Restorative Lens:</a:t>
            </a:r>
          </a:p>
          <a:p>
            <a:endParaRPr lang="en-US" sz="2800" dirty="0"/>
          </a:p>
          <a:p>
            <a:r>
              <a:rPr lang="en-US" sz="2800" dirty="0"/>
              <a:t>Parent: “It seems like staying in your room on your screen is what feels safe and easy right now. But it’s also affecting our connection as a family. How do you think we can work together to create a balance that helps us all feel good?”</a:t>
            </a:r>
          </a:p>
          <a:p>
            <a:endParaRPr lang="en-US" sz="2800" dirty="0"/>
          </a:p>
          <a:p>
            <a:r>
              <a:rPr lang="en-US" sz="2800" dirty="0"/>
              <a:t>Teen: “I don’t want to come out.”</a:t>
            </a:r>
          </a:p>
          <a:p>
            <a:endParaRPr lang="en-US" sz="2800" dirty="0"/>
          </a:p>
          <a:p>
            <a:r>
              <a:rPr lang="en-US" sz="2800" dirty="0"/>
              <a:t>Parent: “I get that. What if we start small? Maybe come out for dinner or a game night this week. How can I support you in making that happen?”</a:t>
            </a:r>
          </a:p>
        </p:txBody>
      </p:sp>
      <p:pic>
        <p:nvPicPr>
          <p:cNvPr id="4" name="Picture 3" descr="A book cover with a person's head and trees&#10;&#10;AI-generated content may be incorrect.">
            <a:extLst>
              <a:ext uri="{FF2B5EF4-FFF2-40B4-BE49-F238E27FC236}">
                <a16:creationId xmlns:a16="http://schemas.microsoft.com/office/drawing/2014/main" id="{A78722FA-2B09-04B2-7001-2B80B02A8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39006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88CA-DB3B-D47F-13C0-55C5D15E7A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BF601C-F29F-3E04-1446-E86E3B5967E0}"/>
              </a:ext>
            </a:extLst>
          </p:cNvPr>
          <p:cNvSpPr txBox="1"/>
          <p:nvPr/>
        </p:nvSpPr>
        <p:spPr>
          <a:xfrm>
            <a:off x="2570205" y="247135"/>
            <a:ext cx="9366422" cy="5201424"/>
          </a:xfrm>
          <a:prstGeom prst="rect">
            <a:avLst/>
          </a:prstGeom>
          <a:noFill/>
        </p:spPr>
        <p:txBody>
          <a:bodyPr wrap="square" rtlCol="0">
            <a:spAutoFit/>
          </a:bodyPr>
          <a:lstStyle/>
          <a:p>
            <a:pPr algn="ctr"/>
            <a:r>
              <a:rPr lang="en-US" sz="3200" b="1" dirty="0"/>
              <a:t>What Would You Do?</a:t>
            </a:r>
          </a:p>
          <a:p>
            <a:r>
              <a:rPr lang="en-US" sz="2500" b="1" u="sng" dirty="0"/>
              <a:t>Supportive Strategies for Moving Forward:</a:t>
            </a:r>
          </a:p>
          <a:p>
            <a:r>
              <a:rPr lang="en-US" sz="2500" dirty="0"/>
              <a:t>-Open communication: Sit down with them to understand their feelings and why they prefer staying in their room.</a:t>
            </a:r>
          </a:p>
          <a:p>
            <a:endParaRPr lang="en-US" sz="2500" dirty="0"/>
          </a:p>
          <a:p>
            <a:r>
              <a:rPr lang="en-US" sz="2500" dirty="0"/>
              <a:t>-Set small goals: Encourage short, low-pressure activities like joining a family meal or stepping outside for a walk.</a:t>
            </a:r>
          </a:p>
          <a:p>
            <a:endParaRPr lang="en-US" sz="2500" dirty="0"/>
          </a:p>
          <a:p>
            <a:r>
              <a:rPr lang="en-US" sz="2500" dirty="0"/>
              <a:t>-Collaborate on a plan: Work together to create a balance between screen time, family engagement, and outdoor activities.</a:t>
            </a:r>
          </a:p>
          <a:p>
            <a:endParaRPr lang="en-US" sz="2500" dirty="0"/>
          </a:p>
          <a:p>
            <a:r>
              <a:rPr lang="en-US" sz="2500" dirty="0"/>
              <a:t>-Provide emotional support: Reassure them you’re there to listen and help, especially if anxiety or stress is contributing to their behavior.</a:t>
            </a:r>
          </a:p>
        </p:txBody>
      </p:sp>
      <p:pic>
        <p:nvPicPr>
          <p:cNvPr id="4" name="Picture 3" descr="A book cover with a person's head and trees&#10;&#10;AI-generated content may be incorrect.">
            <a:extLst>
              <a:ext uri="{FF2B5EF4-FFF2-40B4-BE49-F238E27FC236}">
                <a16:creationId xmlns:a16="http://schemas.microsoft.com/office/drawing/2014/main" id="{A1AE6971-9670-C83F-A080-5869AD3C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94643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CEEA-FDE3-5477-3E09-970F1A45C8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FAF570-7E4C-40B3-BC6C-CE46709889BA}"/>
              </a:ext>
            </a:extLst>
          </p:cNvPr>
          <p:cNvSpPr txBox="1"/>
          <p:nvPr/>
        </p:nvSpPr>
        <p:spPr>
          <a:xfrm>
            <a:off x="2570205" y="247135"/>
            <a:ext cx="9366422" cy="3046988"/>
          </a:xfrm>
          <a:prstGeom prst="rect">
            <a:avLst/>
          </a:prstGeom>
          <a:noFill/>
        </p:spPr>
        <p:txBody>
          <a:bodyPr wrap="square" rtlCol="0">
            <a:spAutoFit/>
          </a:bodyPr>
          <a:lstStyle/>
          <a:p>
            <a:pPr algn="ctr"/>
            <a:r>
              <a:rPr lang="en-US" sz="3200" b="1" dirty="0"/>
              <a:t>What Would You Do? – </a:t>
            </a:r>
            <a:r>
              <a:rPr lang="en-US" sz="3200" b="1" u="sng" dirty="0">
                <a:highlight>
                  <a:srgbClr val="FFFF00"/>
                </a:highlight>
              </a:rPr>
              <a:t>Scenario 2</a:t>
            </a:r>
          </a:p>
          <a:p>
            <a:r>
              <a:rPr lang="en-US" sz="3200" b="1" dirty="0"/>
              <a:t>Situation: </a:t>
            </a:r>
            <a:r>
              <a:rPr lang="en-US" sz="3200" dirty="0"/>
              <a:t>Your 15-year-old has started refusing to go to school. They express feeling intense anxiety, worrying they’ll get sick at school and embarrass themselves in front of peers. Attempts to reassure them have been met with more resistance, and they remain at home.</a:t>
            </a:r>
          </a:p>
        </p:txBody>
      </p:sp>
      <p:pic>
        <p:nvPicPr>
          <p:cNvPr id="4" name="Picture 3" descr="A book cover with a person's head and trees&#10;&#10;AI-generated content may be incorrect.">
            <a:extLst>
              <a:ext uri="{FF2B5EF4-FFF2-40B4-BE49-F238E27FC236}">
                <a16:creationId xmlns:a16="http://schemas.microsoft.com/office/drawing/2014/main" id="{0AE8AF76-0B60-BA76-8E69-225835BF7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56893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53882-A34C-8A47-847B-4EEA2376C1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8267FB-139A-EE59-A129-211B70E419E7}"/>
              </a:ext>
            </a:extLst>
          </p:cNvPr>
          <p:cNvSpPr txBox="1"/>
          <p:nvPr/>
        </p:nvSpPr>
        <p:spPr>
          <a:xfrm>
            <a:off x="2570205" y="247135"/>
            <a:ext cx="9366422" cy="6647974"/>
          </a:xfrm>
          <a:prstGeom prst="rect">
            <a:avLst/>
          </a:prstGeom>
          <a:noFill/>
        </p:spPr>
        <p:txBody>
          <a:bodyPr wrap="square" rtlCol="0">
            <a:spAutoFit/>
          </a:bodyPr>
          <a:lstStyle/>
          <a:p>
            <a:pPr algn="ctr"/>
            <a:r>
              <a:rPr lang="en-US" sz="3200" b="1" dirty="0"/>
              <a:t>What Would You Do?</a:t>
            </a:r>
          </a:p>
          <a:p>
            <a:r>
              <a:rPr lang="en-US" sz="3200" b="1" dirty="0"/>
              <a:t>Possible Answers:</a:t>
            </a:r>
          </a:p>
          <a:p>
            <a:endParaRPr lang="en-US" sz="3200" b="1" dirty="0"/>
          </a:p>
          <a:p>
            <a:r>
              <a:rPr lang="en-US" sz="3000" dirty="0"/>
              <a:t>A: Work together to create a plan for easing their anxiety, including coping strategies and a gradual return to school.</a:t>
            </a:r>
          </a:p>
          <a:p>
            <a:endParaRPr lang="en-US" sz="3000" dirty="0"/>
          </a:p>
          <a:p>
            <a:r>
              <a:rPr lang="en-US" sz="3000" dirty="0"/>
              <a:t>B: Force them to attend school, telling them anxiety is something they need to push through.</a:t>
            </a:r>
          </a:p>
          <a:p>
            <a:endParaRPr lang="en-US" sz="3000" dirty="0"/>
          </a:p>
          <a:p>
            <a:r>
              <a:rPr lang="en-US" sz="3000" dirty="0"/>
              <a:t>C: Allow them to stay home indefinitely until they feel ready to return.</a:t>
            </a:r>
          </a:p>
          <a:p>
            <a:endParaRPr lang="en-US" sz="3000" dirty="0"/>
          </a:p>
          <a:p>
            <a:r>
              <a:rPr lang="en-US" sz="3000" dirty="0"/>
              <a:t>D: Call the school and request they reduce academic expectations until the anxiety passes.</a:t>
            </a:r>
          </a:p>
        </p:txBody>
      </p:sp>
      <p:pic>
        <p:nvPicPr>
          <p:cNvPr id="4" name="Picture 3" descr="A book cover with a person's head and trees&#10;&#10;AI-generated content may be incorrect.">
            <a:extLst>
              <a:ext uri="{FF2B5EF4-FFF2-40B4-BE49-F238E27FC236}">
                <a16:creationId xmlns:a16="http://schemas.microsoft.com/office/drawing/2014/main" id="{9ED243E3-8A76-9343-8F73-9F10FBC11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89460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75" y="0"/>
            <a:ext cx="10515600" cy="850217"/>
          </a:xfrm>
        </p:spPr>
        <p:txBody>
          <a:bodyPr>
            <a:normAutofit/>
          </a:bodyPr>
          <a:lstStyle/>
          <a:p>
            <a:pPr algn="ctr"/>
            <a:r>
              <a:rPr lang="en-US" sz="5000" b="1" u="sng" dirty="0">
                <a:latin typeface="+mn-lt"/>
              </a:rPr>
              <a:t>Welcome &amp; Speaker Bio</a:t>
            </a:r>
          </a:p>
        </p:txBody>
      </p:sp>
      <p:sp>
        <p:nvSpPr>
          <p:cNvPr id="4" name="TextBox 3"/>
          <p:cNvSpPr txBox="1"/>
          <p:nvPr/>
        </p:nvSpPr>
        <p:spPr>
          <a:xfrm>
            <a:off x="138896" y="850217"/>
            <a:ext cx="11921923" cy="3493264"/>
          </a:xfrm>
          <a:prstGeom prst="rect">
            <a:avLst/>
          </a:prstGeom>
          <a:noFill/>
        </p:spPr>
        <p:txBody>
          <a:bodyPr wrap="square" rtlCol="0">
            <a:spAutoFit/>
          </a:bodyPr>
          <a:lstStyle/>
          <a:p>
            <a:pPr algn="ctr"/>
            <a:r>
              <a:rPr lang="en-US" sz="2500" b="1" u="sng" dirty="0"/>
              <a:t>Bio:</a:t>
            </a:r>
          </a:p>
          <a:p>
            <a:pPr algn="ctr"/>
            <a:r>
              <a:rPr lang="en-US" sz="2500" u="sng" dirty="0">
                <a:highlight>
                  <a:srgbClr val="FFFF00"/>
                </a:highlight>
              </a:rPr>
              <a:t>Always AN EDUCATOR first!</a:t>
            </a:r>
          </a:p>
          <a:p>
            <a:pPr algn="ctr"/>
            <a:r>
              <a:rPr lang="en-US" sz="2500" dirty="0"/>
              <a:t>Former school principal and teacher</a:t>
            </a:r>
          </a:p>
          <a:p>
            <a:pPr algn="ctr"/>
            <a:r>
              <a:rPr lang="en-US" sz="2500" dirty="0"/>
              <a:t>Licensed mental health therapist (MSW)</a:t>
            </a:r>
          </a:p>
          <a:p>
            <a:pPr algn="ctr"/>
            <a:r>
              <a:rPr lang="en-US" sz="2500" dirty="0"/>
              <a:t>Keynote speaker &amp; PD Leader</a:t>
            </a:r>
          </a:p>
          <a:p>
            <a:pPr algn="ctr"/>
            <a:r>
              <a:rPr lang="en-US" sz="2500" dirty="0"/>
              <a:t>Author of 8 books (2 more on the way in 2025)</a:t>
            </a:r>
          </a:p>
          <a:p>
            <a:pPr algn="ctr"/>
            <a:r>
              <a:rPr lang="en-US" sz="2500" dirty="0"/>
              <a:t>Adjunct professor of Ed Psych of the Exceptional Student</a:t>
            </a:r>
          </a:p>
          <a:p>
            <a:endParaRPr lang="en-US" dirty="0"/>
          </a:p>
          <a:p>
            <a:pPr algn="ctr"/>
            <a:r>
              <a:rPr lang="en-US" sz="2800" b="1" u="sng" dirty="0"/>
              <a:t>On a mission to positively impact 100,000 educators &amp; 1 million students!</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8896" y="4531984"/>
            <a:ext cx="2933540" cy="2325966"/>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06618" y="4988689"/>
            <a:ext cx="4085382" cy="1869311"/>
          </a:xfrm>
          <a:prstGeom prst="rect">
            <a:avLst/>
          </a:prstGeom>
        </p:spPr>
      </p:pic>
      <p:pic>
        <p:nvPicPr>
          <p:cNvPr id="5" name="Picture 4">
            <a:extLst>
              <a:ext uri="{FF2B5EF4-FFF2-40B4-BE49-F238E27FC236}">
                <a16:creationId xmlns:a16="http://schemas.microsoft.com/office/drawing/2014/main" id="{26B09745-D26F-BD4F-8BA3-5739F4223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95439" cy="2992056"/>
          </a:xfrm>
          <a:prstGeom prst="rect">
            <a:avLst/>
          </a:prstGeom>
        </p:spPr>
      </p:pic>
      <p:pic>
        <p:nvPicPr>
          <p:cNvPr id="7" name="Picture 6" descr="A logo for a company&#10;&#10;Description automatically generated">
            <a:extLst>
              <a:ext uri="{FF2B5EF4-FFF2-40B4-BE49-F238E27FC236}">
                <a16:creationId xmlns:a16="http://schemas.microsoft.com/office/drawing/2014/main" id="{3B916519-CCFA-1699-4E82-781A910A618F}"/>
              </a:ext>
            </a:extLst>
          </p:cNvPr>
          <p:cNvPicPr>
            <a:picLocks noChangeAspect="1"/>
          </p:cNvPicPr>
          <p:nvPr/>
        </p:nvPicPr>
        <p:blipFill rotWithShape="1">
          <a:blip r:embed="rId5">
            <a:extLst>
              <a:ext uri="{28A0092B-C50C-407E-A947-70E740481C1C}">
                <a14:useLocalDpi xmlns:a14="http://schemas.microsoft.com/office/drawing/2010/main" val="0"/>
              </a:ext>
            </a:extLst>
          </a:blip>
          <a:srcRect l="17160" t="9615" r="20651" b="5988"/>
          <a:stretch/>
        </p:blipFill>
        <p:spPr>
          <a:xfrm>
            <a:off x="4285129" y="4573484"/>
            <a:ext cx="2330824" cy="2284516"/>
          </a:xfrm>
          <a:prstGeom prst="rect">
            <a:avLst/>
          </a:prstGeom>
        </p:spPr>
      </p:pic>
    </p:spTree>
    <p:extLst>
      <p:ext uri="{BB962C8B-B14F-4D97-AF65-F5344CB8AC3E}">
        <p14:creationId xmlns:p14="http://schemas.microsoft.com/office/powerpoint/2010/main" val="57801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21B1-D25D-1AF9-B43D-647FCABE72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4EF6FD-9A3B-F36C-EF91-3F7AF0A597E5}"/>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Best Answer: A. </a:t>
            </a:r>
            <a:r>
              <a:rPr lang="en-US" sz="2800" dirty="0"/>
              <a:t>Work together to create a plan for easing their anxiety, including coping strategies and a gradual return to school.</a:t>
            </a:r>
          </a:p>
          <a:p>
            <a:endParaRPr lang="en-US" sz="2800" b="1" dirty="0"/>
          </a:p>
          <a:p>
            <a:r>
              <a:rPr lang="en-US" sz="2800" b="1" dirty="0"/>
              <a:t>Reason:</a:t>
            </a:r>
          </a:p>
          <a:p>
            <a:r>
              <a:rPr lang="en-US" sz="2800" dirty="0"/>
              <a:t>Anxiety is a powerful emotion, and pushing too hard or avoiding the issue can worsen it. Collaboratively creating a plan helps your teen feel supported and empowers them to manage their anxiety. Gradual exposure to school with coping tools builds resilience and reduces overwhelm.</a:t>
            </a:r>
          </a:p>
        </p:txBody>
      </p:sp>
      <p:pic>
        <p:nvPicPr>
          <p:cNvPr id="4" name="Picture 3" descr="A book cover with a person's head and trees&#10;&#10;AI-generated content may be incorrect.">
            <a:extLst>
              <a:ext uri="{FF2B5EF4-FFF2-40B4-BE49-F238E27FC236}">
                <a16:creationId xmlns:a16="http://schemas.microsoft.com/office/drawing/2014/main" id="{D46FCDCB-4376-4307-42EF-53E693AD0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90813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C1531-81A3-57FB-23C8-427C5E6A92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38F147-19E7-7D34-E349-7B89684C29FA}"/>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Collaborative Problem-Solving Lens:</a:t>
            </a:r>
          </a:p>
          <a:p>
            <a:endParaRPr lang="en-US" sz="2800" b="1" dirty="0"/>
          </a:p>
          <a:p>
            <a:r>
              <a:rPr lang="en-US" sz="2800" dirty="0"/>
              <a:t>Parent: “I can see how stressful going to school feels for you right now. What’s the hardest part for you? Let’s figure out a plan together to make it more manageable.”</a:t>
            </a:r>
          </a:p>
          <a:p>
            <a:endParaRPr lang="en-US" sz="2800" dirty="0"/>
          </a:p>
          <a:p>
            <a:r>
              <a:rPr lang="en-US" sz="2800" dirty="0"/>
              <a:t>Teen: “I’m scared I’ll throw up in front of everyone.”</a:t>
            </a:r>
          </a:p>
          <a:p>
            <a:endParaRPr lang="en-US" sz="2800" dirty="0"/>
          </a:p>
          <a:p>
            <a:r>
              <a:rPr lang="en-US" sz="2800" dirty="0"/>
              <a:t>Parent: “That’s a scary thought. Let’s come up with some strategies that can help, like taking breaks or talking to the school counselor if you feel sick.”</a:t>
            </a:r>
          </a:p>
        </p:txBody>
      </p:sp>
      <p:pic>
        <p:nvPicPr>
          <p:cNvPr id="4" name="Picture 3" descr="A book cover with a person's head and trees&#10;&#10;AI-generated content may be incorrect.">
            <a:extLst>
              <a:ext uri="{FF2B5EF4-FFF2-40B4-BE49-F238E27FC236}">
                <a16:creationId xmlns:a16="http://schemas.microsoft.com/office/drawing/2014/main" id="{9A7B5C52-0138-A697-61E3-513BC207A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97676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9516-2E4B-0145-50CA-1326137A10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5C5AC2-6F05-7677-E579-36F4D4AA465F}"/>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Love and Logic Lens:</a:t>
            </a:r>
          </a:p>
          <a:p>
            <a:endParaRPr lang="en-US" sz="2800" b="1" dirty="0"/>
          </a:p>
          <a:p>
            <a:r>
              <a:rPr lang="en-US" sz="2800" dirty="0"/>
              <a:t>Parent: “It’s okay to feel nervous. School is important, and I’m here to help you figure out how to make it easier. Would you like to try going in for just part of the day tomorrow and build from there?”</a:t>
            </a:r>
          </a:p>
          <a:p>
            <a:endParaRPr lang="en-US" sz="2800" dirty="0"/>
          </a:p>
          <a:p>
            <a:r>
              <a:rPr lang="en-US" sz="2800" dirty="0"/>
              <a:t>Teen: “I don’t think I can do it.”</a:t>
            </a:r>
          </a:p>
          <a:p>
            <a:endParaRPr lang="en-US" sz="2800" dirty="0"/>
          </a:p>
          <a:p>
            <a:r>
              <a:rPr lang="en-US" sz="2800" dirty="0"/>
              <a:t>Parent: “That’s okay. Let’s take it one step at a time and see how it goes. You’re stronger than you think.”</a:t>
            </a:r>
          </a:p>
        </p:txBody>
      </p:sp>
      <p:pic>
        <p:nvPicPr>
          <p:cNvPr id="4" name="Picture 3" descr="A book cover with a person's head and trees&#10;&#10;AI-generated content may be incorrect.">
            <a:extLst>
              <a:ext uri="{FF2B5EF4-FFF2-40B4-BE49-F238E27FC236}">
                <a16:creationId xmlns:a16="http://schemas.microsoft.com/office/drawing/2014/main" id="{779C355D-4AC2-891B-DB8A-104E166C4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438483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451B-1848-14A7-00FC-A7DA781B47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AC8BCB-F59C-9D70-9283-E2521A142866}"/>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7 Habits of Successful Kids Lens:</a:t>
            </a:r>
          </a:p>
          <a:p>
            <a:endParaRPr lang="en-US" sz="2800" b="1" dirty="0"/>
          </a:p>
          <a:p>
            <a:r>
              <a:rPr lang="en-US" sz="2800" dirty="0"/>
              <a:t>Parent: “Let’s ‘Begin with the End in Mind.’ What’s your goal for feeling better about school? We can create small steps to get there.”</a:t>
            </a:r>
          </a:p>
          <a:p>
            <a:endParaRPr lang="en-US" sz="2800" dirty="0"/>
          </a:p>
          <a:p>
            <a:r>
              <a:rPr lang="en-US" sz="2800" dirty="0"/>
              <a:t>Teen: “I don’t know what to do if I get sick.”</a:t>
            </a:r>
          </a:p>
          <a:p>
            <a:endParaRPr lang="en-US" sz="2800" dirty="0"/>
          </a:p>
          <a:p>
            <a:r>
              <a:rPr lang="en-US" sz="2800" dirty="0"/>
              <a:t>Parent: “Let’s come up with a plan for that. For example, you could ask to go to the nurse or take a moment in a quiet space. How does that sound?”</a:t>
            </a:r>
          </a:p>
        </p:txBody>
      </p:sp>
      <p:pic>
        <p:nvPicPr>
          <p:cNvPr id="4" name="Picture 3" descr="A book cover with a person's head and trees&#10;&#10;AI-generated content may be incorrect.">
            <a:extLst>
              <a:ext uri="{FF2B5EF4-FFF2-40B4-BE49-F238E27FC236}">
                <a16:creationId xmlns:a16="http://schemas.microsoft.com/office/drawing/2014/main" id="{E8828C83-C443-1AF1-6CD5-5A2552B98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59846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B037-4FFE-6D13-F61F-8CCBF5C42F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AAE357-949A-E019-C645-531E60E9A341}"/>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Boys Town Social Skills Lens:</a:t>
            </a:r>
          </a:p>
          <a:p>
            <a:endParaRPr lang="en-US" sz="2800" dirty="0"/>
          </a:p>
          <a:p>
            <a:r>
              <a:rPr lang="en-US" sz="2800" dirty="0"/>
              <a:t>Parent: “When we’re nervous about school, we can use some helpful strategies like deep breathing or asking for help. Let’s practice what to do if you start to feel anxious there.”</a:t>
            </a:r>
          </a:p>
          <a:p>
            <a:endParaRPr lang="en-US" sz="2800" dirty="0"/>
          </a:p>
          <a:p>
            <a:r>
              <a:rPr lang="en-US" sz="2800" dirty="0"/>
              <a:t>Teen: “But what if everyone notices?”</a:t>
            </a:r>
          </a:p>
          <a:p>
            <a:endParaRPr lang="en-US" sz="2800" dirty="0"/>
          </a:p>
          <a:p>
            <a:r>
              <a:rPr lang="en-US" sz="2800" dirty="0"/>
              <a:t>Parent: “That’s a tough feeling. Let’s rehearse how you could calmly ask for help without drawing attention.”</a:t>
            </a:r>
          </a:p>
        </p:txBody>
      </p:sp>
      <p:pic>
        <p:nvPicPr>
          <p:cNvPr id="4" name="Picture 3" descr="A book cover with a person's head and trees&#10;&#10;AI-generated content may be incorrect.">
            <a:extLst>
              <a:ext uri="{FF2B5EF4-FFF2-40B4-BE49-F238E27FC236}">
                <a16:creationId xmlns:a16="http://schemas.microsoft.com/office/drawing/2014/main" id="{DBE3E588-A568-7203-4FA2-10608AD75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76514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6DD3-279D-1EDF-BE41-C11BDAFA0C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D6EC69-5A5E-F56F-9E39-5C4114C38A9E}"/>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Trauma-Informed Lens:</a:t>
            </a:r>
          </a:p>
          <a:p>
            <a:endParaRPr lang="en-US" sz="2800" b="1" dirty="0"/>
          </a:p>
          <a:p>
            <a:r>
              <a:rPr lang="en-US" sz="2800" dirty="0"/>
              <a:t>Parent: “It sounds like going to school feels overwhelming right now. I hear that you’re really worried about being embarrassed. Let’s take it one step at a time and figure out what you need to feel safer at school.”</a:t>
            </a:r>
          </a:p>
          <a:p>
            <a:endParaRPr lang="en-US" sz="2800" dirty="0"/>
          </a:p>
          <a:p>
            <a:r>
              <a:rPr lang="en-US" sz="2800" dirty="0"/>
              <a:t>Teen: “I just can’t handle it.”</a:t>
            </a:r>
          </a:p>
          <a:p>
            <a:endParaRPr lang="en-US" sz="2800" dirty="0"/>
          </a:p>
          <a:p>
            <a:r>
              <a:rPr lang="en-US" sz="2800" dirty="0"/>
              <a:t>Parent: “I understand that. Let’s focus on one small thing we can do today to work toward feeling better about going back.”</a:t>
            </a:r>
          </a:p>
        </p:txBody>
      </p:sp>
      <p:pic>
        <p:nvPicPr>
          <p:cNvPr id="4" name="Picture 3" descr="A book cover with a person's head and trees&#10;&#10;AI-generated content may be incorrect.">
            <a:extLst>
              <a:ext uri="{FF2B5EF4-FFF2-40B4-BE49-F238E27FC236}">
                <a16:creationId xmlns:a16="http://schemas.microsoft.com/office/drawing/2014/main" id="{B023FA29-928A-4C08-F937-9FCD7F836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037550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B48D-F512-3328-C619-C806F4ED04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928701-DCF4-0908-D664-3FF2AA1124B2}"/>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Restorative Lens:</a:t>
            </a:r>
          </a:p>
          <a:p>
            <a:endParaRPr lang="en-US" sz="2800" dirty="0"/>
          </a:p>
          <a:p>
            <a:r>
              <a:rPr lang="en-US" sz="2800" dirty="0"/>
              <a:t>Parent: “Not going to school can affect your learning and your connection with friends. How do you think we can work together to ease your anxiety so you can feel more comfortable being there?”</a:t>
            </a:r>
          </a:p>
          <a:p>
            <a:endParaRPr lang="en-US" sz="2800" dirty="0"/>
          </a:p>
          <a:p>
            <a:r>
              <a:rPr lang="en-US" sz="2800" dirty="0"/>
              <a:t>Teen: “I don’t know if I can do it.”</a:t>
            </a:r>
          </a:p>
          <a:p>
            <a:endParaRPr lang="en-US" sz="2800" dirty="0"/>
          </a:p>
          <a:p>
            <a:r>
              <a:rPr lang="en-US" sz="2800" dirty="0"/>
              <a:t>Parent: “That’s okay. We’ll start small. Maybe we can go to school together tomorrow, even just for one class, and see how it feels.”</a:t>
            </a:r>
          </a:p>
        </p:txBody>
      </p:sp>
      <p:pic>
        <p:nvPicPr>
          <p:cNvPr id="4" name="Picture 3" descr="A book cover with a person's head and trees&#10;&#10;AI-generated content may be incorrect.">
            <a:extLst>
              <a:ext uri="{FF2B5EF4-FFF2-40B4-BE49-F238E27FC236}">
                <a16:creationId xmlns:a16="http://schemas.microsoft.com/office/drawing/2014/main" id="{7D4DF4B5-D54D-2314-8892-71A9E2B22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029636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097C-0B6A-0D58-ECDD-4486695C00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86466A-8635-D0A5-4019-A3845792CABA}"/>
              </a:ext>
            </a:extLst>
          </p:cNvPr>
          <p:cNvSpPr txBox="1"/>
          <p:nvPr/>
        </p:nvSpPr>
        <p:spPr>
          <a:xfrm>
            <a:off x="2570205" y="247135"/>
            <a:ext cx="9366422" cy="5201424"/>
          </a:xfrm>
          <a:prstGeom prst="rect">
            <a:avLst/>
          </a:prstGeom>
          <a:noFill/>
        </p:spPr>
        <p:txBody>
          <a:bodyPr wrap="square" rtlCol="0">
            <a:spAutoFit/>
          </a:bodyPr>
          <a:lstStyle/>
          <a:p>
            <a:pPr algn="ctr"/>
            <a:r>
              <a:rPr lang="en-US" sz="3200" b="1" dirty="0"/>
              <a:t>What Would You Do?</a:t>
            </a:r>
          </a:p>
          <a:p>
            <a:r>
              <a:rPr lang="en-US" sz="2500" b="1" u="sng" dirty="0"/>
              <a:t>Supportive Strategies for Moving Forward:</a:t>
            </a:r>
          </a:p>
          <a:p>
            <a:r>
              <a:rPr lang="en-US" sz="2500" dirty="0"/>
              <a:t>-Break it into steps: Start with attending one class or visiting the school briefly.</a:t>
            </a:r>
          </a:p>
          <a:p>
            <a:endParaRPr lang="en-US" sz="2500" dirty="0"/>
          </a:p>
          <a:p>
            <a:r>
              <a:rPr lang="en-US" sz="2500" dirty="0"/>
              <a:t>-Coping tools: Teach deep breathing, grounding techniques, and positive self-talk.</a:t>
            </a:r>
          </a:p>
          <a:p>
            <a:endParaRPr lang="en-US" sz="2500" dirty="0"/>
          </a:p>
          <a:p>
            <a:r>
              <a:rPr lang="en-US" sz="2500" dirty="0"/>
              <a:t>-School involvement: Communicate with the school counselor or teacher to create a supportive environment.</a:t>
            </a:r>
          </a:p>
          <a:p>
            <a:endParaRPr lang="en-US" sz="2500" dirty="0"/>
          </a:p>
          <a:p>
            <a:r>
              <a:rPr lang="en-US" sz="2500" dirty="0"/>
              <a:t>-Celebrate progress: Praise even small steps, like getting ready for school or entering the building.</a:t>
            </a:r>
          </a:p>
        </p:txBody>
      </p:sp>
      <p:pic>
        <p:nvPicPr>
          <p:cNvPr id="4" name="Picture 3" descr="A book cover with a person's head and trees&#10;&#10;AI-generated content may be incorrect.">
            <a:extLst>
              <a:ext uri="{FF2B5EF4-FFF2-40B4-BE49-F238E27FC236}">
                <a16:creationId xmlns:a16="http://schemas.microsoft.com/office/drawing/2014/main" id="{1E504965-60CB-22C2-19B6-417B4156C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59"/>
            <a:ext cx="1634969" cy="2468623"/>
          </a:xfrm>
          <a:prstGeom prst="rect">
            <a:avLst/>
          </a:prstGeom>
        </p:spPr>
      </p:pic>
    </p:spTree>
    <p:extLst>
      <p:ext uri="{BB962C8B-B14F-4D97-AF65-F5344CB8AC3E}">
        <p14:creationId xmlns:p14="http://schemas.microsoft.com/office/powerpoint/2010/main" val="22951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698E-1023-DFE3-54F8-2F395A4681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BFBA44-FCA0-C222-93E8-CB919B388D50}"/>
              </a:ext>
            </a:extLst>
          </p:cNvPr>
          <p:cNvSpPr txBox="1"/>
          <p:nvPr/>
        </p:nvSpPr>
        <p:spPr>
          <a:xfrm>
            <a:off x="2570205" y="247135"/>
            <a:ext cx="9366422" cy="3539430"/>
          </a:xfrm>
          <a:prstGeom prst="rect">
            <a:avLst/>
          </a:prstGeom>
          <a:noFill/>
        </p:spPr>
        <p:txBody>
          <a:bodyPr wrap="square" rtlCol="0">
            <a:spAutoFit/>
          </a:bodyPr>
          <a:lstStyle/>
          <a:p>
            <a:pPr algn="ctr"/>
            <a:r>
              <a:rPr lang="en-US" sz="3200" b="1" dirty="0"/>
              <a:t>What Would You Do? – </a:t>
            </a:r>
            <a:r>
              <a:rPr lang="en-US" sz="3200" b="1" u="sng" dirty="0">
                <a:highlight>
                  <a:srgbClr val="FFFF00"/>
                </a:highlight>
              </a:rPr>
              <a:t>Scenario 3</a:t>
            </a:r>
          </a:p>
          <a:p>
            <a:r>
              <a:rPr lang="en-US" sz="3200" b="1" dirty="0"/>
              <a:t>Situation: </a:t>
            </a:r>
            <a:r>
              <a:rPr lang="en-US" sz="3200" dirty="0"/>
              <a:t>Your 11-year-old frequently argues with their younger sibling. When you try to address the situation, they slam things down, storm off to their room crying, and accuse you of favoritism by saying, “You love them more,” “You don’t ever listen to me,” and “Why is it always my fault?”</a:t>
            </a:r>
          </a:p>
        </p:txBody>
      </p:sp>
      <p:pic>
        <p:nvPicPr>
          <p:cNvPr id="4" name="Picture 3" descr="A book cover with a person's head and trees&#10;&#10;AI-generated content may be incorrect.">
            <a:extLst>
              <a:ext uri="{FF2B5EF4-FFF2-40B4-BE49-F238E27FC236}">
                <a16:creationId xmlns:a16="http://schemas.microsoft.com/office/drawing/2014/main" id="{1B25DD0A-2D71-D579-95E8-78608A563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40144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EBEB-CD15-C046-3D1C-871E140B4BB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5085B0-04EC-ED6B-0721-E8B7BAE7AA1A}"/>
              </a:ext>
            </a:extLst>
          </p:cNvPr>
          <p:cNvSpPr txBox="1"/>
          <p:nvPr/>
        </p:nvSpPr>
        <p:spPr>
          <a:xfrm>
            <a:off x="2570205" y="247135"/>
            <a:ext cx="9366422" cy="6647974"/>
          </a:xfrm>
          <a:prstGeom prst="rect">
            <a:avLst/>
          </a:prstGeom>
          <a:noFill/>
        </p:spPr>
        <p:txBody>
          <a:bodyPr wrap="square" rtlCol="0">
            <a:spAutoFit/>
          </a:bodyPr>
          <a:lstStyle/>
          <a:p>
            <a:pPr algn="ctr"/>
            <a:r>
              <a:rPr lang="en-US" sz="3200" b="1" dirty="0"/>
              <a:t>What Would You Do?</a:t>
            </a:r>
          </a:p>
          <a:p>
            <a:r>
              <a:rPr lang="en-US" sz="3200" b="1" dirty="0"/>
              <a:t>Possible Answers:</a:t>
            </a:r>
          </a:p>
          <a:p>
            <a:endParaRPr lang="en-US" sz="3200" b="1" dirty="0"/>
          </a:p>
          <a:p>
            <a:r>
              <a:rPr lang="en-US" sz="3000" dirty="0"/>
              <a:t>A: Validate their feelings and calmly discuss their perspective later when emotions have settled.</a:t>
            </a:r>
          </a:p>
          <a:p>
            <a:endParaRPr lang="en-US" sz="3000" dirty="0"/>
          </a:p>
          <a:p>
            <a:r>
              <a:rPr lang="en-US" sz="3000" dirty="0"/>
              <a:t>B: Punish them for storming off and overreacting to the situation.</a:t>
            </a:r>
          </a:p>
          <a:p>
            <a:endParaRPr lang="en-US" sz="3000" dirty="0"/>
          </a:p>
          <a:p>
            <a:r>
              <a:rPr lang="en-US" sz="3000" dirty="0"/>
              <a:t>C: Focus only on resolving the argument with the sibling and ignore their emotional reaction.</a:t>
            </a:r>
          </a:p>
          <a:p>
            <a:endParaRPr lang="en-US" sz="3000" dirty="0"/>
          </a:p>
          <a:p>
            <a:r>
              <a:rPr lang="en-US" sz="3000" dirty="0"/>
              <a:t>D: Immediately follow them to their room and demand they explain their behavior.</a:t>
            </a:r>
          </a:p>
        </p:txBody>
      </p:sp>
      <p:pic>
        <p:nvPicPr>
          <p:cNvPr id="4" name="Picture 3" descr="A book cover with a person's head and trees&#10;&#10;AI-generated content may be incorrect.">
            <a:extLst>
              <a:ext uri="{FF2B5EF4-FFF2-40B4-BE49-F238E27FC236}">
                <a16:creationId xmlns:a16="http://schemas.microsoft.com/office/drawing/2014/main" id="{71E26BF4-DD96-4230-E7F1-AF686835F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32874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9AFC-2608-E88C-C3D6-0D2CA0B8E9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4BB092-FA9E-7392-9A33-511D6FC5E63E}"/>
              </a:ext>
            </a:extLst>
          </p:cNvPr>
          <p:cNvSpPr txBox="1"/>
          <p:nvPr/>
        </p:nvSpPr>
        <p:spPr>
          <a:xfrm>
            <a:off x="1100211" y="1312936"/>
            <a:ext cx="9991578" cy="4524315"/>
          </a:xfrm>
          <a:prstGeom prst="rect">
            <a:avLst/>
          </a:prstGeom>
          <a:noFill/>
        </p:spPr>
        <p:txBody>
          <a:bodyPr wrap="square" rtlCol="0">
            <a:spAutoFit/>
          </a:bodyPr>
          <a:lstStyle/>
          <a:p>
            <a:pPr algn="ctr"/>
            <a:r>
              <a:rPr lang="en-US" sz="3600" b="1" u="sng" dirty="0"/>
              <a:t>What Is Your Why???</a:t>
            </a:r>
          </a:p>
          <a:p>
            <a:pPr algn="ctr"/>
            <a:endParaRPr lang="en-US" sz="3600" b="1" dirty="0"/>
          </a:p>
          <a:p>
            <a:pPr algn="ctr"/>
            <a:r>
              <a:rPr lang="en-US" sz="3600" b="1" dirty="0"/>
              <a:t>For Educators:</a:t>
            </a:r>
          </a:p>
          <a:p>
            <a:pPr algn="ctr"/>
            <a:r>
              <a:rPr lang="en-US" sz="3600" dirty="0"/>
              <a:t>Why Do You Stay In This Field?</a:t>
            </a:r>
          </a:p>
          <a:p>
            <a:pPr algn="ctr"/>
            <a:endParaRPr lang="en-US" sz="3600" dirty="0"/>
          </a:p>
          <a:p>
            <a:pPr algn="ctr"/>
            <a:r>
              <a:rPr lang="en-US" sz="3600" b="1" dirty="0"/>
              <a:t>For Parents/Guardians:</a:t>
            </a:r>
          </a:p>
          <a:p>
            <a:pPr algn="ctr"/>
            <a:r>
              <a:rPr lang="en-US" sz="3600" dirty="0"/>
              <a:t>Why Do You Do What You Do – Each/Every Day?</a:t>
            </a:r>
          </a:p>
          <a:p>
            <a:pPr algn="ctr"/>
            <a:endParaRPr lang="en-US" sz="3600" b="1" dirty="0"/>
          </a:p>
        </p:txBody>
      </p:sp>
    </p:spTree>
    <p:extLst>
      <p:ext uri="{BB962C8B-B14F-4D97-AF65-F5344CB8AC3E}">
        <p14:creationId xmlns:p14="http://schemas.microsoft.com/office/powerpoint/2010/main" val="732679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EB11-6FA7-85BA-68EE-66AA36DABF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B705F7-5532-3981-CF3D-1DB1354408F9}"/>
              </a:ext>
            </a:extLst>
          </p:cNvPr>
          <p:cNvSpPr txBox="1"/>
          <p:nvPr/>
        </p:nvSpPr>
        <p:spPr>
          <a:xfrm>
            <a:off x="2570205" y="247135"/>
            <a:ext cx="9366422" cy="4462760"/>
          </a:xfrm>
          <a:prstGeom prst="rect">
            <a:avLst/>
          </a:prstGeom>
          <a:noFill/>
        </p:spPr>
        <p:txBody>
          <a:bodyPr wrap="square" rtlCol="0">
            <a:spAutoFit/>
          </a:bodyPr>
          <a:lstStyle/>
          <a:p>
            <a:pPr algn="ctr"/>
            <a:r>
              <a:rPr lang="en-US" sz="3200" b="1" dirty="0"/>
              <a:t>What Would You Do?</a:t>
            </a:r>
          </a:p>
          <a:p>
            <a:r>
              <a:rPr lang="en-US" sz="2800" b="1" dirty="0"/>
              <a:t>Best Answer: A. </a:t>
            </a:r>
            <a:r>
              <a:rPr lang="en-US" sz="2800" dirty="0"/>
              <a:t>Validate their feelings and calmly discuss their perspective later when emotions have settled.</a:t>
            </a:r>
          </a:p>
          <a:p>
            <a:endParaRPr lang="en-US" sz="2800" b="1" dirty="0"/>
          </a:p>
          <a:p>
            <a:r>
              <a:rPr lang="en-US" sz="2800" b="1" dirty="0"/>
              <a:t>Reason:</a:t>
            </a:r>
          </a:p>
          <a:p>
            <a:r>
              <a:rPr lang="en-US" sz="2800" dirty="0"/>
              <a:t>Validating their feelings and waiting to address the situation once they are calm shows empathy and helps build trust. This approach models emotional regulation and teaches them how to articulate their frustrations constructively without escalating the conflict.</a:t>
            </a:r>
          </a:p>
        </p:txBody>
      </p:sp>
      <p:pic>
        <p:nvPicPr>
          <p:cNvPr id="4" name="Picture 3" descr="A book cover with a person's head and trees&#10;&#10;AI-generated content may be incorrect.">
            <a:extLst>
              <a:ext uri="{FF2B5EF4-FFF2-40B4-BE49-F238E27FC236}">
                <a16:creationId xmlns:a16="http://schemas.microsoft.com/office/drawing/2014/main" id="{1E99FA1F-5554-147A-9413-BD07A7D7D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42802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BCEB-9088-4F86-6117-2486CFD739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BF2A5D-8A72-42BF-FB98-7004925BFC3D}"/>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Collaborative Problem-Solving Lens:</a:t>
            </a:r>
          </a:p>
          <a:p>
            <a:endParaRPr lang="en-US" sz="2800" b="1" dirty="0"/>
          </a:p>
          <a:p>
            <a:r>
              <a:rPr lang="en-US" sz="2800" dirty="0"/>
              <a:t>Parent (after they calm down): “It sounds like you’re feeling upset and that you think I’m not hearing your side. Can we talk about what’s bothering you and figure out how to make things feel fairer?”</a:t>
            </a:r>
          </a:p>
          <a:p>
            <a:endParaRPr lang="en-US" sz="2800" dirty="0"/>
          </a:p>
          <a:p>
            <a:r>
              <a:rPr lang="en-US" sz="2800" dirty="0"/>
              <a:t>Child: “You never take my side!”</a:t>
            </a:r>
          </a:p>
          <a:p>
            <a:endParaRPr lang="en-US" sz="2800" dirty="0"/>
          </a:p>
          <a:p>
            <a:r>
              <a:rPr lang="en-US" sz="2800" dirty="0"/>
              <a:t>Parent: “That’s tough to feel that way. Can you help me understand why it feels like I’m not listening? I want to make sure you feel heard.”</a:t>
            </a:r>
          </a:p>
        </p:txBody>
      </p:sp>
      <p:pic>
        <p:nvPicPr>
          <p:cNvPr id="4" name="Picture 3" descr="A book cover with a person's head and trees&#10;&#10;AI-generated content may be incorrect.">
            <a:extLst>
              <a:ext uri="{FF2B5EF4-FFF2-40B4-BE49-F238E27FC236}">
                <a16:creationId xmlns:a16="http://schemas.microsoft.com/office/drawing/2014/main" id="{39A0DFC4-A319-158C-66EF-206901B63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46916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A419-5A20-07EA-862F-E36C18F862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B05332-B9CB-256E-5B71-B37A9E56B6C6}"/>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Love and Logic Lens:</a:t>
            </a:r>
          </a:p>
          <a:p>
            <a:endParaRPr lang="en-US" sz="2800" b="1" dirty="0"/>
          </a:p>
          <a:p>
            <a:r>
              <a:rPr lang="en-US" sz="2800" dirty="0"/>
              <a:t>Parent: “I can see you’re upset, and that’s okay. When you’re ready to talk about what happened, I’d love to hear your side of things.”</a:t>
            </a:r>
          </a:p>
          <a:p>
            <a:endParaRPr lang="en-US" sz="2800" dirty="0"/>
          </a:p>
          <a:p>
            <a:r>
              <a:rPr lang="en-US" sz="2800" dirty="0"/>
              <a:t>Child: “You always love them more!”</a:t>
            </a:r>
          </a:p>
          <a:p>
            <a:endParaRPr lang="en-US" sz="2800" dirty="0"/>
          </a:p>
          <a:p>
            <a:r>
              <a:rPr lang="en-US" sz="2800" dirty="0"/>
              <a:t>Parent: “It sounds like you feel that way right now, and that must be really hard. Let’s talk about it when you’re ready.”</a:t>
            </a:r>
          </a:p>
        </p:txBody>
      </p:sp>
      <p:pic>
        <p:nvPicPr>
          <p:cNvPr id="4" name="Picture 3" descr="A book cover with a person's head and trees&#10;&#10;AI-generated content may be incorrect.">
            <a:extLst>
              <a:ext uri="{FF2B5EF4-FFF2-40B4-BE49-F238E27FC236}">
                <a16:creationId xmlns:a16="http://schemas.microsoft.com/office/drawing/2014/main" id="{9A19C366-FA40-F77F-0514-33FEB77B1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426873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DF66-D312-140A-56DC-EEDFA3497A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09245E-B462-C8F3-C59B-BC0564A4926A}"/>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7 Habits of Successful Kids Lens:</a:t>
            </a:r>
          </a:p>
          <a:p>
            <a:endParaRPr lang="en-US" sz="2800" b="1" dirty="0"/>
          </a:p>
          <a:p>
            <a:r>
              <a:rPr lang="en-US" sz="2800" dirty="0"/>
              <a:t>Parent: “Let’s ‘Seek First to Understand.’ I can tell you’re upset, and I’d like to hear what’s making you feel this way once you’re ready to talk.”</a:t>
            </a:r>
          </a:p>
          <a:p>
            <a:endParaRPr lang="en-US" sz="2800" dirty="0"/>
          </a:p>
          <a:p>
            <a:r>
              <a:rPr lang="en-US" sz="2800" dirty="0"/>
              <a:t>Child: “It’s always my fault!”</a:t>
            </a:r>
          </a:p>
          <a:p>
            <a:endParaRPr lang="en-US" sz="2800" dirty="0"/>
          </a:p>
          <a:p>
            <a:r>
              <a:rPr lang="en-US" sz="2800" dirty="0"/>
              <a:t>Parent: “It feels that way right now, doesn’t it? Let’s figure out a way to make sure everyone feels treated fairly.”</a:t>
            </a:r>
          </a:p>
        </p:txBody>
      </p:sp>
      <p:pic>
        <p:nvPicPr>
          <p:cNvPr id="4" name="Picture 3" descr="A book cover with a person's head and trees&#10;&#10;AI-generated content may be incorrect.">
            <a:extLst>
              <a:ext uri="{FF2B5EF4-FFF2-40B4-BE49-F238E27FC236}">
                <a16:creationId xmlns:a16="http://schemas.microsoft.com/office/drawing/2014/main" id="{FAA8AA83-0508-79AB-6EAE-792F65E45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2659414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27316-B768-30D0-045F-DCB0A05F96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324D96-EFEC-A7F7-C67D-36DE21D56212}"/>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Boys Town Social Skills Lens:</a:t>
            </a:r>
          </a:p>
          <a:p>
            <a:endParaRPr lang="en-US" sz="2800" dirty="0"/>
          </a:p>
          <a:p>
            <a:r>
              <a:rPr lang="en-US" sz="2800" dirty="0"/>
              <a:t>Parent: “When we’re upset, it’s important to take a break to calm down before talking. Once you’re ready, we can practice sharing your feelings without yelling or slamming things.”</a:t>
            </a:r>
          </a:p>
          <a:p>
            <a:endParaRPr lang="en-US" sz="2800" dirty="0"/>
          </a:p>
          <a:p>
            <a:r>
              <a:rPr lang="en-US" sz="2800" dirty="0"/>
              <a:t>Child: “You don’t even listen to me!”</a:t>
            </a:r>
          </a:p>
          <a:p>
            <a:endParaRPr lang="en-US" sz="2800" dirty="0"/>
          </a:p>
          <a:p>
            <a:r>
              <a:rPr lang="en-US" sz="2800" dirty="0"/>
              <a:t>Parent: “I want to listen, and I will as soon as we can both talk calmly. Let me know when you’re ready.”</a:t>
            </a:r>
          </a:p>
        </p:txBody>
      </p:sp>
      <p:pic>
        <p:nvPicPr>
          <p:cNvPr id="4" name="Picture 3" descr="A book cover with a person's head and trees&#10;&#10;AI-generated content may be incorrect.">
            <a:extLst>
              <a:ext uri="{FF2B5EF4-FFF2-40B4-BE49-F238E27FC236}">
                <a16:creationId xmlns:a16="http://schemas.microsoft.com/office/drawing/2014/main" id="{B9FB9873-6DF9-EE8B-1101-513DDF068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608022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8C784-9B2E-CEE0-3EC7-26754B71C2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1CC650-B047-4DC0-3391-C6AE251672F9}"/>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Trauma-Informed Lens:</a:t>
            </a:r>
          </a:p>
          <a:p>
            <a:endParaRPr lang="en-US" sz="2800" b="1" dirty="0"/>
          </a:p>
          <a:p>
            <a:r>
              <a:rPr lang="en-US" sz="2800" dirty="0"/>
              <a:t>Parent: “I can see this is really overwhelming for you. I hear that you feel like I’m not listening. Let’s take a break, and we can talk when you’re feeling a bit calmer.”</a:t>
            </a:r>
          </a:p>
          <a:p>
            <a:endParaRPr lang="en-US" sz="2800" dirty="0"/>
          </a:p>
          <a:p>
            <a:r>
              <a:rPr lang="en-US" sz="2800" dirty="0"/>
              <a:t>Child: “You love them more!”</a:t>
            </a:r>
          </a:p>
          <a:p>
            <a:endParaRPr lang="en-US" sz="2800" dirty="0"/>
          </a:p>
          <a:p>
            <a:r>
              <a:rPr lang="en-US" sz="2800" dirty="0"/>
              <a:t>Parent: “That must feel so hard to believe that right now. I want to make sure you feel loved and heard.”</a:t>
            </a:r>
          </a:p>
        </p:txBody>
      </p:sp>
      <p:pic>
        <p:nvPicPr>
          <p:cNvPr id="4" name="Picture 3" descr="A book cover with a person's head and trees&#10;&#10;AI-generated content may be incorrect.">
            <a:extLst>
              <a:ext uri="{FF2B5EF4-FFF2-40B4-BE49-F238E27FC236}">
                <a16:creationId xmlns:a16="http://schemas.microsoft.com/office/drawing/2014/main" id="{EAFF5A8C-11AC-0DF2-6349-CAEDBFAF2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27708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5B972-A529-16E3-3027-6D5F92A569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903124-F58F-C73F-1D5F-F4B3DA07EC77}"/>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Restorative Lens:</a:t>
            </a:r>
          </a:p>
          <a:p>
            <a:endParaRPr lang="en-US" sz="2800" dirty="0"/>
          </a:p>
          <a:p>
            <a:r>
              <a:rPr lang="en-US" sz="2800" dirty="0"/>
              <a:t>Parent: “It seems like you’re feeling really hurt right now. Let’s talk about how everyone in the family, including you, can feel respected and heard. I want to understand your perspective better.”</a:t>
            </a:r>
          </a:p>
          <a:p>
            <a:endParaRPr lang="en-US" sz="2800" dirty="0"/>
          </a:p>
          <a:p>
            <a:r>
              <a:rPr lang="en-US" sz="2800" dirty="0"/>
              <a:t>Child: “It’s always my fault!”</a:t>
            </a:r>
          </a:p>
          <a:p>
            <a:endParaRPr lang="en-US" sz="2800" dirty="0"/>
          </a:p>
          <a:p>
            <a:r>
              <a:rPr lang="en-US" sz="2800" dirty="0"/>
              <a:t>Parent: “That’s a tough way to feel. Let’s work together to make sure we’re finding solutions that feel fair to everyone.”</a:t>
            </a:r>
          </a:p>
        </p:txBody>
      </p:sp>
      <p:pic>
        <p:nvPicPr>
          <p:cNvPr id="4" name="Picture 3" descr="A book cover with a person's head and trees&#10;&#10;AI-generated content may be incorrect.">
            <a:extLst>
              <a:ext uri="{FF2B5EF4-FFF2-40B4-BE49-F238E27FC236}">
                <a16:creationId xmlns:a16="http://schemas.microsoft.com/office/drawing/2014/main" id="{62A4ECB1-7DBA-79A1-EC77-5F2791B7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223540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E8B50-948B-DE96-A954-CA81EAC3CE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B9ED22-3970-CCF5-33A5-F120A9C17B59}"/>
              </a:ext>
            </a:extLst>
          </p:cNvPr>
          <p:cNvSpPr txBox="1"/>
          <p:nvPr/>
        </p:nvSpPr>
        <p:spPr>
          <a:xfrm>
            <a:off x="2570205" y="247135"/>
            <a:ext cx="9366422" cy="5201424"/>
          </a:xfrm>
          <a:prstGeom prst="rect">
            <a:avLst/>
          </a:prstGeom>
          <a:noFill/>
        </p:spPr>
        <p:txBody>
          <a:bodyPr wrap="square" rtlCol="0">
            <a:spAutoFit/>
          </a:bodyPr>
          <a:lstStyle/>
          <a:p>
            <a:pPr algn="ctr"/>
            <a:r>
              <a:rPr lang="en-US" sz="3200" b="1" dirty="0"/>
              <a:t>What Would You Do?</a:t>
            </a:r>
          </a:p>
          <a:p>
            <a:r>
              <a:rPr lang="en-US" sz="2500" b="1" u="sng" dirty="0"/>
              <a:t>Supportive Strategies for Moving Forward:</a:t>
            </a:r>
          </a:p>
          <a:p>
            <a:r>
              <a:rPr lang="en-US" sz="2500" dirty="0"/>
              <a:t>-Set a calm time for discussion: Wait until emotions settle to address the issue constructively.</a:t>
            </a:r>
          </a:p>
          <a:p>
            <a:endParaRPr lang="en-US" sz="2500" dirty="0"/>
          </a:p>
          <a:p>
            <a:r>
              <a:rPr lang="en-US" sz="2500" dirty="0"/>
              <a:t>-Active listening: Focus on understanding their feelings rather than defending your actions.</a:t>
            </a:r>
          </a:p>
          <a:p>
            <a:endParaRPr lang="en-US" sz="2500" dirty="0"/>
          </a:p>
          <a:p>
            <a:r>
              <a:rPr lang="en-US" sz="2500" dirty="0"/>
              <a:t>-Teach conflict resolution: Help the siblings learn ways to argue less and resolve disagreements more respectfully.</a:t>
            </a:r>
          </a:p>
          <a:p>
            <a:endParaRPr lang="en-US" sz="2500" dirty="0"/>
          </a:p>
          <a:p>
            <a:r>
              <a:rPr lang="en-US" sz="2500" dirty="0"/>
              <a:t>-Reaffirm love and fairness: Regularly remind them that your love is equal and that fairness is a priority.</a:t>
            </a:r>
          </a:p>
        </p:txBody>
      </p:sp>
      <p:pic>
        <p:nvPicPr>
          <p:cNvPr id="4" name="Picture 3" descr="A book cover with a person's head and trees&#10;&#10;AI-generated content may be incorrect.">
            <a:extLst>
              <a:ext uri="{FF2B5EF4-FFF2-40B4-BE49-F238E27FC236}">
                <a16:creationId xmlns:a16="http://schemas.microsoft.com/office/drawing/2014/main" id="{DBCEC12A-2B77-DB77-FF75-B6F52B0DA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580597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22DC-329E-C636-76D1-C33BC4BED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661A63-F791-6A18-5744-0C8567D17A78}"/>
              </a:ext>
            </a:extLst>
          </p:cNvPr>
          <p:cNvSpPr txBox="1"/>
          <p:nvPr/>
        </p:nvSpPr>
        <p:spPr>
          <a:xfrm>
            <a:off x="2570205" y="247135"/>
            <a:ext cx="9366422" cy="3539430"/>
          </a:xfrm>
          <a:prstGeom prst="rect">
            <a:avLst/>
          </a:prstGeom>
          <a:noFill/>
        </p:spPr>
        <p:txBody>
          <a:bodyPr wrap="square" rtlCol="0">
            <a:spAutoFit/>
          </a:bodyPr>
          <a:lstStyle/>
          <a:p>
            <a:pPr algn="ctr"/>
            <a:r>
              <a:rPr lang="en-US" sz="3200" b="1" dirty="0"/>
              <a:t>What Would You Do? – </a:t>
            </a:r>
            <a:r>
              <a:rPr lang="en-US" sz="3200" b="1" u="sng" dirty="0">
                <a:highlight>
                  <a:srgbClr val="FFFF00"/>
                </a:highlight>
              </a:rPr>
              <a:t>Scenario 4</a:t>
            </a:r>
          </a:p>
          <a:p>
            <a:r>
              <a:rPr lang="en-US" sz="3200" b="1" dirty="0"/>
              <a:t>Situation: </a:t>
            </a:r>
            <a:r>
              <a:rPr lang="en-US" sz="3200" dirty="0"/>
              <a:t>You get a call from the school that your 17-year-old was caught vaping on school grounds. You pick them up, and they seem defensive, rolling their eyes and saying things like, “It’s not a big deal,” or “Everyone does it.” You’re frustrated and unsure how to address the behavior constructively.</a:t>
            </a:r>
          </a:p>
        </p:txBody>
      </p:sp>
      <p:pic>
        <p:nvPicPr>
          <p:cNvPr id="4" name="Picture 3" descr="A book cover with a person's head and trees&#10;&#10;AI-generated content may be incorrect.">
            <a:extLst>
              <a:ext uri="{FF2B5EF4-FFF2-40B4-BE49-F238E27FC236}">
                <a16:creationId xmlns:a16="http://schemas.microsoft.com/office/drawing/2014/main" id="{F833D492-F426-19FD-1075-FF8660036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60401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E501-8582-5628-ADFB-04C13D875F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9898B2-1C31-2CE3-5AC1-F0A24395EBD9}"/>
              </a:ext>
            </a:extLst>
          </p:cNvPr>
          <p:cNvSpPr txBox="1"/>
          <p:nvPr/>
        </p:nvSpPr>
        <p:spPr>
          <a:xfrm>
            <a:off x="2570205" y="247135"/>
            <a:ext cx="9366422" cy="6309420"/>
          </a:xfrm>
          <a:prstGeom prst="rect">
            <a:avLst/>
          </a:prstGeom>
          <a:noFill/>
        </p:spPr>
        <p:txBody>
          <a:bodyPr wrap="square" rtlCol="0">
            <a:spAutoFit/>
          </a:bodyPr>
          <a:lstStyle/>
          <a:p>
            <a:pPr algn="ctr"/>
            <a:r>
              <a:rPr lang="en-US" sz="3200" b="1" dirty="0"/>
              <a:t>What Would You Do?</a:t>
            </a:r>
          </a:p>
          <a:p>
            <a:r>
              <a:rPr lang="en-US" sz="3200" b="1" dirty="0"/>
              <a:t>Possible Answers:</a:t>
            </a:r>
          </a:p>
          <a:p>
            <a:endParaRPr lang="en-US" sz="3200" b="1" dirty="0"/>
          </a:p>
          <a:p>
            <a:r>
              <a:rPr lang="en-US" sz="2800" dirty="0"/>
              <a:t>A: Punish them immediately by taking away their phone, car keys, or other privileges.</a:t>
            </a:r>
          </a:p>
          <a:p>
            <a:endParaRPr lang="en-US" sz="2800" dirty="0"/>
          </a:p>
          <a:p>
            <a:r>
              <a:rPr lang="en-US" sz="2800" dirty="0"/>
              <a:t>B: Have a calm conversation about their choices, understanding why they vaped, and discussing potential consequences.</a:t>
            </a:r>
          </a:p>
          <a:p>
            <a:endParaRPr lang="en-US" sz="2800" dirty="0"/>
          </a:p>
          <a:p>
            <a:r>
              <a:rPr lang="en-US" sz="2800" dirty="0"/>
              <a:t>C: Ground them for a month to teach them a lesson about responsibility.</a:t>
            </a:r>
          </a:p>
          <a:p>
            <a:endParaRPr lang="en-US" sz="2800" dirty="0"/>
          </a:p>
          <a:p>
            <a:r>
              <a:rPr lang="en-US" sz="2800" dirty="0"/>
              <a:t>D: Ignore the behavior entirely, assuming it’s a phase they’ll grow out of.</a:t>
            </a:r>
          </a:p>
        </p:txBody>
      </p:sp>
      <p:pic>
        <p:nvPicPr>
          <p:cNvPr id="4" name="Picture 3" descr="A book cover with a person's head and trees&#10;&#10;AI-generated content may be incorrect.">
            <a:extLst>
              <a:ext uri="{FF2B5EF4-FFF2-40B4-BE49-F238E27FC236}">
                <a16:creationId xmlns:a16="http://schemas.microsoft.com/office/drawing/2014/main" id="{6A838E4E-A280-D128-369A-DF53FCE17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194144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0" y="251339"/>
            <a:ext cx="12179720" cy="6955750"/>
          </a:xfrm>
          <a:prstGeom prst="rect">
            <a:avLst/>
          </a:prstGeom>
        </p:spPr>
        <p:txBody>
          <a:bodyPr wrap="square">
            <a:spAutoFit/>
          </a:bodyPr>
          <a:lstStyle/>
          <a:p>
            <a:pPr algn="ctr"/>
            <a:r>
              <a:rPr lang="en-US" sz="3200" b="1" u="sng" dirty="0">
                <a:latin typeface="Calibri" panose="020F0502020204030204" pitchFamily="34" charset="0"/>
              </a:rPr>
              <a:t>Something To Think About</a:t>
            </a:r>
          </a:p>
          <a:p>
            <a:r>
              <a:rPr lang="en-US" sz="3200" dirty="0">
                <a:latin typeface="Calibri" panose="020F0502020204030204" pitchFamily="34" charset="0"/>
              </a:rPr>
              <a:t>Bryan is a new student at your school. His file is received and it is really thick. It has a post-it note on it that says </a:t>
            </a:r>
            <a:r>
              <a:rPr lang="en-US" sz="3200" b="1" u="sng" dirty="0">
                <a:solidFill>
                  <a:srgbClr val="FF0000"/>
                </a:solidFill>
                <a:latin typeface="Calibri" panose="020F0502020204030204" pitchFamily="34" charset="0"/>
              </a:rPr>
              <a:t>“Good Luck With This Kid”. </a:t>
            </a: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endParaRPr lang="en-US" sz="3200" b="1" dirty="0">
              <a:solidFill>
                <a:srgbClr val="FF0000"/>
              </a:solidFill>
              <a:highlight>
                <a:srgbClr val="FFFF00"/>
              </a:highlight>
            </a:endParaRPr>
          </a:p>
          <a:p>
            <a:pPr algn="ctr"/>
            <a:r>
              <a:rPr lang="en-US" sz="3200" b="1" dirty="0">
                <a:solidFill>
                  <a:srgbClr val="FF0000"/>
                </a:solidFill>
                <a:highlight>
                  <a:srgbClr val="FFFF00"/>
                </a:highlight>
              </a:rPr>
              <a:t>Your Job: What Mental Health Concerns &amp; Trauma Could Be Present?</a:t>
            </a:r>
            <a:endParaRPr lang="en-US" sz="3200" dirty="0">
              <a:solidFill>
                <a:prstClr val="black"/>
              </a:solidFill>
              <a:highlight>
                <a:srgbClr val="FFFF00"/>
              </a:highlight>
              <a:latin typeface="Calibri" panose="020F0502020204030204" pitchFamily="34" charset="0"/>
            </a:endParaRPr>
          </a:p>
          <a:p>
            <a:pPr algn="ctr"/>
            <a:endParaRPr lang="en-US" sz="3000" b="1" u="sng" dirty="0">
              <a:solidFill>
                <a:srgbClr val="FF0000"/>
              </a:solidFill>
              <a:latin typeface="Calibri" panose="020F0502020204030204" pitchFamily="34" charset="0"/>
            </a:endParaRPr>
          </a:p>
        </p:txBody>
      </p:sp>
      <p:pic>
        <p:nvPicPr>
          <p:cNvPr id="4" name="Picture 3"/>
          <p:cNvPicPr>
            <a:picLocks noChangeAspect="1"/>
          </p:cNvPicPr>
          <p:nvPr/>
        </p:nvPicPr>
        <p:blipFill>
          <a:blip r:embed="rId2">
            <a:grayscl/>
          </a:blip>
          <a:stretch>
            <a:fillRect/>
          </a:stretch>
        </p:blipFill>
        <p:spPr>
          <a:xfrm>
            <a:off x="235675" y="2513071"/>
            <a:ext cx="4951369" cy="3285379"/>
          </a:xfrm>
          <a:prstGeom prst="rect">
            <a:avLst/>
          </a:prstGeom>
        </p:spPr>
      </p:pic>
      <p:pic>
        <p:nvPicPr>
          <p:cNvPr id="3" name="Picture 2">
            <a:extLst>
              <a:ext uri="{FF2B5EF4-FFF2-40B4-BE49-F238E27FC236}">
                <a16:creationId xmlns:a16="http://schemas.microsoft.com/office/drawing/2014/main" id="{63BF27D1-B95A-2549-B3CC-03A08F37497F}"/>
              </a:ext>
            </a:extLst>
          </p:cNvPr>
          <p:cNvPicPr>
            <a:picLocks noChangeAspect="1"/>
          </p:cNvPicPr>
          <p:nvPr/>
        </p:nvPicPr>
        <p:blipFill>
          <a:blip r:embed="rId3"/>
          <a:stretch>
            <a:fillRect/>
          </a:stretch>
        </p:blipFill>
        <p:spPr>
          <a:xfrm>
            <a:off x="7004957" y="2513071"/>
            <a:ext cx="4697946" cy="3279835"/>
          </a:xfrm>
          <a:prstGeom prst="rect">
            <a:avLst/>
          </a:prstGeom>
        </p:spPr>
      </p:pic>
    </p:spTree>
    <p:extLst>
      <p:ext uri="{BB962C8B-B14F-4D97-AF65-F5344CB8AC3E}">
        <p14:creationId xmlns:p14="http://schemas.microsoft.com/office/powerpoint/2010/main" val="2323972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96294-AD7A-FE52-1997-C6ACF98E66F1}"/>
            </a:ext>
          </a:extLst>
        </p:cNvPr>
        <p:cNvGrpSpPr/>
        <p:nvPr/>
      </p:nvGrpSpPr>
      <p:grpSpPr>
        <a:xfrm>
          <a:off x="0" y="0"/>
          <a:ext cx="0" cy="0"/>
          <a:chOff x="0" y="0"/>
          <a:chExt cx="0" cy="0"/>
        </a:xfrm>
      </p:grpSpPr>
      <p:pic>
        <p:nvPicPr>
          <p:cNvPr id="2" name="Picture 1" descr="A book cover with a person with tree branches&#10;&#10;Description automatically generated">
            <a:extLst>
              <a:ext uri="{FF2B5EF4-FFF2-40B4-BE49-F238E27FC236}">
                <a16:creationId xmlns:a16="http://schemas.microsoft.com/office/drawing/2014/main" id="{DF0B254E-541E-317E-2741-9CB8EFEDE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17049" cy="2861064"/>
          </a:xfrm>
          <a:prstGeom prst="rect">
            <a:avLst/>
          </a:prstGeom>
        </p:spPr>
      </p:pic>
      <p:sp>
        <p:nvSpPr>
          <p:cNvPr id="3" name="TextBox 2">
            <a:extLst>
              <a:ext uri="{FF2B5EF4-FFF2-40B4-BE49-F238E27FC236}">
                <a16:creationId xmlns:a16="http://schemas.microsoft.com/office/drawing/2014/main" id="{AE9091AA-5AFD-54ED-FC00-0EDE0DB4D7FC}"/>
              </a:ext>
            </a:extLst>
          </p:cNvPr>
          <p:cNvSpPr txBox="1"/>
          <p:nvPr/>
        </p:nvSpPr>
        <p:spPr>
          <a:xfrm>
            <a:off x="2570205" y="247135"/>
            <a:ext cx="9366422" cy="5755422"/>
          </a:xfrm>
          <a:prstGeom prst="rect">
            <a:avLst/>
          </a:prstGeom>
          <a:noFill/>
        </p:spPr>
        <p:txBody>
          <a:bodyPr wrap="square" rtlCol="0">
            <a:spAutoFit/>
          </a:bodyPr>
          <a:lstStyle/>
          <a:p>
            <a:pPr algn="ctr"/>
            <a:r>
              <a:rPr lang="en-US" sz="3200" b="1" dirty="0"/>
              <a:t>What Would You Do?</a:t>
            </a:r>
          </a:p>
          <a:p>
            <a:r>
              <a:rPr lang="en-US" sz="2800" b="1" dirty="0"/>
              <a:t>Best Answer: B. </a:t>
            </a:r>
            <a:r>
              <a:rPr lang="en-US" sz="2800" dirty="0"/>
              <a:t>Have a calm conversation about their choices, understanding why they vaped, and discussing potential consequences.</a:t>
            </a:r>
          </a:p>
          <a:p>
            <a:endParaRPr lang="en-US" sz="2800" b="1" dirty="0"/>
          </a:p>
          <a:p>
            <a:r>
              <a:rPr lang="en-US" sz="2800" b="1" dirty="0"/>
              <a:t>Reason:</a:t>
            </a:r>
          </a:p>
          <a:p>
            <a:r>
              <a:rPr lang="en-US" sz="2800" dirty="0"/>
              <a:t>By remaining calm and fostering a conversation, you show respect for your teen’s perspective while setting clear expectations. Understanding the reasons behind their behavior allows for a more informed response and helps your teen take responsibility without feeling attacked. This approach also opens the door for education about vaping and its consequences.</a:t>
            </a:r>
          </a:p>
        </p:txBody>
      </p:sp>
    </p:spTree>
    <p:extLst>
      <p:ext uri="{BB962C8B-B14F-4D97-AF65-F5344CB8AC3E}">
        <p14:creationId xmlns:p14="http://schemas.microsoft.com/office/powerpoint/2010/main" val="516400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0464-C0A6-EF31-960F-D5348DCA5F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15F95F-DA85-C37A-81F4-BC83CD2D9079}"/>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Collaborative Problem-Solving Lens:</a:t>
            </a:r>
          </a:p>
          <a:p>
            <a:endParaRPr lang="en-US" sz="2800" b="1" dirty="0"/>
          </a:p>
          <a:p>
            <a:r>
              <a:rPr lang="en-US" sz="2800" dirty="0"/>
              <a:t>Parent: “I’m frustrated about what happened, but I want to understand why you decided to vape at school. Can you share what led to that choice?”</a:t>
            </a:r>
          </a:p>
          <a:p>
            <a:endParaRPr lang="en-US" sz="2800" dirty="0"/>
          </a:p>
          <a:p>
            <a:r>
              <a:rPr lang="en-US" sz="2800" dirty="0"/>
              <a:t>Teen: “It’s not a big deal. Everyone does it.”</a:t>
            </a:r>
          </a:p>
          <a:p>
            <a:endParaRPr lang="en-US" sz="2800" dirty="0"/>
          </a:p>
          <a:p>
            <a:r>
              <a:rPr lang="en-US" sz="2800" dirty="0"/>
              <a:t>Parent: “It may feel that way, but getting caught shows it has real consequences. Let’s talk about what happened and what we can do moving forward.”</a:t>
            </a:r>
          </a:p>
        </p:txBody>
      </p:sp>
      <p:pic>
        <p:nvPicPr>
          <p:cNvPr id="4" name="Picture 3" descr="A book cover with a person's head and trees&#10;&#10;AI-generated content may be incorrect.">
            <a:extLst>
              <a:ext uri="{FF2B5EF4-FFF2-40B4-BE49-F238E27FC236}">
                <a16:creationId xmlns:a16="http://schemas.microsoft.com/office/drawing/2014/main" id="{90284C2E-AFC8-3E7F-C43F-2A5499DBB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594609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BD86-F73B-3B38-AA46-030CF5A959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37304B-6540-8F2E-DCF0-98F0FDE2C56B}"/>
              </a:ext>
            </a:extLst>
          </p:cNvPr>
          <p:cNvSpPr txBox="1"/>
          <p:nvPr/>
        </p:nvSpPr>
        <p:spPr>
          <a:xfrm>
            <a:off x="2570205" y="247135"/>
            <a:ext cx="9366422" cy="4893647"/>
          </a:xfrm>
          <a:prstGeom prst="rect">
            <a:avLst/>
          </a:prstGeom>
          <a:noFill/>
        </p:spPr>
        <p:txBody>
          <a:bodyPr wrap="square" rtlCol="0">
            <a:spAutoFit/>
          </a:bodyPr>
          <a:lstStyle/>
          <a:p>
            <a:pPr algn="ctr"/>
            <a:r>
              <a:rPr lang="en-US" sz="3200" b="1" dirty="0"/>
              <a:t>What Would You Do?</a:t>
            </a:r>
          </a:p>
          <a:p>
            <a:r>
              <a:rPr lang="en-US" sz="2800" b="1" dirty="0"/>
              <a:t>Love and Logic Lens:</a:t>
            </a:r>
          </a:p>
          <a:p>
            <a:endParaRPr lang="en-US" sz="2800" b="1" dirty="0"/>
          </a:p>
          <a:p>
            <a:r>
              <a:rPr lang="en-US" sz="2800" dirty="0"/>
              <a:t>Parent: “I understand that you think vaping isn’t a big deal, but it’s against the rules and has health risks. Let’s figure out how to help you make better choices in the future.”</a:t>
            </a:r>
          </a:p>
          <a:p>
            <a:endParaRPr lang="en-US" sz="2800" dirty="0"/>
          </a:p>
          <a:p>
            <a:r>
              <a:rPr lang="en-US" sz="2800" dirty="0"/>
              <a:t>Teen: “I’m fine; you’re overreacting.”</a:t>
            </a:r>
          </a:p>
          <a:p>
            <a:endParaRPr lang="en-US" sz="2800" dirty="0"/>
          </a:p>
          <a:p>
            <a:r>
              <a:rPr lang="en-US" sz="2800" dirty="0"/>
              <a:t>Parent: “I care about you, and that’s why I’m taking this seriously. Let’s talk about what’s next.”</a:t>
            </a:r>
          </a:p>
        </p:txBody>
      </p:sp>
      <p:pic>
        <p:nvPicPr>
          <p:cNvPr id="4" name="Picture 3" descr="A book cover with a person's head and trees&#10;&#10;AI-generated content may be incorrect.">
            <a:extLst>
              <a:ext uri="{FF2B5EF4-FFF2-40B4-BE49-F238E27FC236}">
                <a16:creationId xmlns:a16="http://schemas.microsoft.com/office/drawing/2014/main" id="{62AE0F2D-1637-6726-6D2B-8D22D019E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950769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5C46-0FA5-A098-0025-5CE36A60D9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CB4167-82D4-3E01-E6E3-5C2D7F80EE18}"/>
              </a:ext>
            </a:extLst>
          </p:cNvPr>
          <p:cNvSpPr txBox="1"/>
          <p:nvPr/>
        </p:nvSpPr>
        <p:spPr>
          <a:xfrm>
            <a:off x="2570205" y="247135"/>
            <a:ext cx="9366422" cy="4462760"/>
          </a:xfrm>
          <a:prstGeom prst="rect">
            <a:avLst/>
          </a:prstGeom>
          <a:noFill/>
        </p:spPr>
        <p:txBody>
          <a:bodyPr wrap="square" rtlCol="0">
            <a:spAutoFit/>
          </a:bodyPr>
          <a:lstStyle/>
          <a:p>
            <a:pPr algn="ctr"/>
            <a:r>
              <a:rPr lang="en-US" sz="3200" b="1" dirty="0"/>
              <a:t>What Would You Do?</a:t>
            </a:r>
          </a:p>
          <a:p>
            <a:r>
              <a:rPr lang="en-US" sz="2800" b="1" dirty="0"/>
              <a:t>7 Habits of Successful Kids Lens:</a:t>
            </a:r>
          </a:p>
          <a:p>
            <a:endParaRPr lang="en-US" sz="2800" b="1" dirty="0"/>
          </a:p>
          <a:p>
            <a:r>
              <a:rPr lang="en-US" sz="2800" dirty="0"/>
              <a:t>Parent: “Let’s ‘Begin with the End in Mind.’ What do you want your future to look like, and how does vaping fit into that?”</a:t>
            </a:r>
          </a:p>
          <a:p>
            <a:endParaRPr lang="en-US" sz="2800" dirty="0"/>
          </a:p>
          <a:p>
            <a:r>
              <a:rPr lang="en-US" sz="2800" dirty="0"/>
              <a:t>Teen: “It doesn’t matter—it’s just one time.”</a:t>
            </a:r>
          </a:p>
          <a:p>
            <a:endParaRPr lang="en-US" sz="2800" dirty="0"/>
          </a:p>
          <a:p>
            <a:r>
              <a:rPr lang="en-US" sz="2800" dirty="0"/>
              <a:t>Parent: “One time can lead to habits. Let’s talk about how to make choices that align with your goals.”</a:t>
            </a:r>
          </a:p>
        </p:txBody>
      </p:sp>
      <p:pic>
        <p:nvPicPr>
          <p:cNvPr id="4" name="Picture 3" descr="A book cover with a person's head and trees&#10;&#10;AI-generated content may be incorrect.">
            <a:extLst>
              <a:ext uri="{FF2B5EF4-FFF2-40B4-BE49-F238E27FC236}">
                <a16:creationId xmlns:a16="http://schemas.microsoft.com/office/drawing/2014/main" id="{41848438-B21F-8D45-3CA9-9FEA24BF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046827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A6500-BC92-A0F3-101F-A932F2D4C1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D85122-830C-D407-1F21-A015D1DC76AE}"/>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Boys Town Social Skills Lens:</a:t>
            </a:r>
          </a:p>
          <a:p>
            <a:endParaRPr lang="en-US" sz="2800" dirty="0"/>
          </a:p>
          <a:p>
            <a:r>
              <a:rPr lang="en-US" sz="2800" dirty="0"/>
              <a:t>Parent: “When we make a mistake, the best thing to do is take responsibility and learn from it. Let’s talk about what you can do to fix this and avoid it happening again.”</a:t>
            </a:r>
          </a:p>
          <a:p>
            <a:endParaRPr lang="en-US" sz="2800" dirty="0"/>
          </a:p>
          <a:p>
            <a:r>
              <a:rPr lang="en-US" sz="2800" dirty="0"/>
              <a:t>Teen: “Why are you making such a big deal about it?”</a:t>
            </a:r>
          </a:p>
          <a:p>
            <a:endParaRPr lang="en-US" sz="2800" dirty="0"/>
          </a:p>
          <a:p>
            <a:r>
              <a:rPr lang="en-US" sz="2800" dirty="0"/>
              <a:t>Parent: “It’s important because I care about your health and your future. Let’s talk about how you can make better decisions.”</a:t>
            </a:r>
          </a:p>
        </p:txBody>
      </p:sp>
      <p:pic>
        <p:nvPicPr>
          <p:cNvPr id="4" name="Picture 3" descr="A book cover with a person's head and trees&#10;&#10;AI-generated content may be incorrect.">
            <a:extLst>
              <a:ext uri="{FF2B5EF4-FFF2-40B4-BE49-F238E27FC236}">
                <a16:creationId xmlns:a16="http://schemas.microsoft.com/office/drawing/2014/main" id="{41837951-E444-AA96-20DB-65F9AF799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526232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75E05-05B2-00EE-C4DE-3DCD534B28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CDB252-8FE7-A075-BEDA-708BC289C131}"/>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Trauma-Informed Lens:</a:t>
            </a:r>
          </a:p>
          <a:p>
            <a:endParaRPr lang="en-US" sz="2800" b="1" dirty="0"/>
          </a:p>
          <a:p>
            <a:r>
              <a:rPr lang="en-US" sz="2800" dirty="0"/>
              <a:t>Parent: “It seems like there might be a reason you decided to vape. I’d like to understand what’s going on for you and help you make healthier choices.”</a:t>
            </a:r>
          </a:p>
          <a:p>
            <a:endParaRPr lang="en-US" sz="2800" dirty="0"/>
          </a:p>
          <a:p>
            <a:r>
              <a:rPr lang="en-US" sz="2800" dirty="0"/>
              <a:t>Teen: “Everyone does it, so why can’t I?”</a:t>
            </a:r>
          </a:p>
          <a:p>
            <a:endParaRPr lang="en-US" sz="2800" dirty="0"/>
          </a:p>
          <a:p>
            <a:r>
              <a:rPr lang="en-US" sz="2800" dirty="0"/>
              <a:t>Parent: “I hear you. It can feel normal when lots of people are doing it, but that doesn’t mean it’s good for you. Let’s talk about why you felt like trying it.”</a:t>
            </a:r>
          </a:p>
        </p:txBody>
      </p:sp>
      <p:pic>
        <p:nvPicPr>
          <p:cNvPr id="4" name="Picture 3" descr="A book cover with a person's head and trees&#10;&#10;AI-generated content may be incorrect.">
            <a:extLst>
              <a:ext uri="{FF2B5EF4-FFF2-40B4-BE49-F238E27FC236}">
                <a16:creationId xmlns:a16="http://schemas.microsoft.com/office/drawing/2014/main" id="{C517701D-BA80-022D-1508-94485ABBF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3532454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B97A-09A0-39E2-03EA-BB5CC06C8F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4E02C4-A76F-4FDA-C0EB-37C3ADB433D7}"/>
              </a:ext>
            </a:extLst>
          </p:cNvPr>
          <p:cNvSpPr txBox="1"/>
          <p:nvPr/>
        </p:nvSpPr>
        <p:spPr>
          <a:xfrm>
            <a:off x="2570205" y="247135"/>
            <a:ext cx="9366422" cy="5324535"/>
          </a:xfrm>
          <a:prstGeom prst="rect">
            <a:avLst/>
          </a:prstGeom>
          <a:noFill/>
        </p:spPr>
        <p:txBody>
          <a:bodyPr wrap="square" rtlCol="0">
            <a:spAutoFit/>
          </a:bodyPr>
          <a:lstStyle/>
          <a:p>
            <a:pPr algn="ctr"/>
            <a:r>
              <a:rPr lang="en-US" sz="3200" b="1" dirty="0"/>
              <a:t>What Would You Do?</a:t>
            </a:r>
          </a:p>
          <a:p>
            <a:r>
              <a:rPr lang="en-US" sz="2800" b="1" dirty="0"/>
              <a:t>Restorative Lens:</a:t>
            </a:r>
          </a:p>
          <a:p>
            <a:endParaRPr lang="en-US" sz="2800" dirty="0"/>
          </a:p>
          <a:p>
            <a:r>
              <a:rPr lang="en-US" sz="2800" dirty="0"/>
              <a:t>Parent: “This decision has impacted not just you but also your reputation at school and our trust. How can we repair what’s happened and make sure it doesn’t happen again?”</a:t>
            </a:r>
          </a:p>
          <a:p>
            <a:endParaRPr lang="en-US" sz="2800" dirty="0"/>
          </a:p>
          <a:p>
            <a:r>
              <a:rPr lang="en-US" sz="2800" dirty="0"/>
              <a:t>Teen: “I don’t know—it’s not that serious.”</a:t>
            </a:r>
          </a:p>
          <a:p>
            <a:endParaRPr lang="en-US" sz="2800" dirty="0"/>
          </a:p>
          <a:p>
            <a:r>
              <a:rPr lang="en-US" sz="2800" dirty="0"/>
              <a:t>Parent: “It might not feel serious, but it affects how others see you and your health. Let’s figure out how to move forward together.”</a:t>
            </a:r>
          </a:p>
        </p:txBody>
      </p:sp>
      <p:pic>
        <p:nvPicPr>
          <p:cNvPr id="4" name="Picture 3" descr="A book cover with a person's head and trees&#10;&#10;AI-generated content may be incorrect.">
            <a:extLst>
              <a:ext uri="{FF2B5EF4-FFF2-40B4-BE49-F238E27FC236}">
                <a16:creationId xmlns:a16="http://schemas.microsoft.com/office/drawing/2014/main" id="{0F49ECBF-D20E-8930-AA38-946D67638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84807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A4FA-C881-319C-7497-C6DD3ABCF4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209246-583F-047E-305B-77422BF05DE7}"/>
              </a:ext>
            </a:extLst>
          </p:cNvPr>
          <p:cNvSpPr txBox="1"/>
          <p:nvPr/>
        </p:nvSpPr>
        <p:spPr>
          <a:xfrm>
            <a:off x="2570205" y="247135"/>
            <a:ext cx="9366422" cy="6740307"/>
          </a:xfrm>
          <a:prstGeom prst="rect">
            <a:avLst/>
          </a:prstGeom>
          <a:noFill/>
        </p:spPr>
        <p:txBody>
          <a:bodyPr wrap="square" rtlCol="0">
            <a:spAutoFit/>
          </a:bodyPr>
          <a:lstStyle/>
          <a:p>
            <a:pPr algn="ctr"/>
            <a:r>
              <a:rPr lang="en-US" sz="3200" b="1" dirty="0"/>
              <a:t>What Would You Do?</a:t>
            </a:r>
          </a:p>
          <a:p>
            <a:r>
              <a:rPr lang="en-US" sz="2500" b="1" u="sng" dirty="0"/>
              <a:t>Supportive Strategies for Moving Forward:</a:t>
            </a:r>
          </a:p>
          <a:p>
            <a:r>
              <a:rPr lang="en-US" sz="2500" dirty="0"/>
              <a:t>-Educate: Discuss the health risks of vaping and its potential consequences on their future.</a:t>
            </a:r>
          </a:p>
          <a:p>
            <a:endParaRPr lang="en-US" sz="2500" dirty="0"/>
          </a:p>
          <a:p>
            <a:r>
              <a:rPr lang="en-US" sz="2500" dirty="0"/>
              <a:t>-Address peer pressure: Talk about how to handle situations where others are vaping.</a:t>
            </a:r>
          </a:p>
          <a:p>
            <a:endParaRPr lang="en-US" sz="2500" dirty="0"/>
          </a:p>
          <a:p>
            <a:r>
              <a:rPr lang="en-US" sz="2500" dirty="0"/>
              <a:t>-Collaborate on consequences: Work with your teen to decide on appropriate consequences for their actions.</a:t>
            </a:r>
          </a:p>
          <a:p>
            <a:endParaRPr lang="en-US" sz="2500" dirty="0"/>
          </a:p>
          <a:p>
            <a:r>
              <a:rPr lang="en-US" sz="2500" dirty="0"/>
              <a:t>-Provide alternatives: Suggest healthier ways to cope with stress or fit in socially.</a:t>
            </a:r>
          </a:p>
          <a:p>
            <a:endParaRPr lang="en-US" sz="2500" dirty="0"/>
          </a:p>
          <a:p>
            <a:r>
              <a:rPr lang="en-US" sz="2500" dirty="0"/>
              <a:t>-Set clear expectations: Reiterate family values and school rules, emphasizing respect for boundaries.</a:t>
            </a:r>
          </a:p>
          <a:p>
            <a:endParaRPr lang="en-US" sz="2500" dirty="0"/>
          </a:p>
        </p:txBody>
      </p:sp>
      <p:pic>
        <p:nvPicPr>
          <p:cNvPr id="4" name="Picture 3" descr="A book cover with a person's head and trees&#10;&#10;AI-generated content may be incorrect.">
            <a:extLst>
              <a:ext uri="{FF2B5EF4-FFF2-40B4-BE49-F238E27FC236}">
                <a16:creationId xmlns:a16="http://schemas.microsoft.com/office/drawing/2014/main" id="{61D9FA78-7C7D-3DDE-A5DA-F5F85550B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4969" cy="2468623"/>
          </a:xfrm>
          <a:prstGeom prst="rect">
            <a:avLst/>
          </a:prstGeom>
        </p:spPr>
      </p:pic>
    </p:spTree>
    <p:extLst>
      <p:ext uri="{BB962C8B-B14F-4D97-AF65-F5344CB8AC3E}">
        <p14:creationId xmlns:p14="http://schemas.microsoft.com/office/powerpoint/2010/main" val="546899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2CB55-EFAA-5E18-C3BB-94643F770F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5ED0A5-804F-C772-CA5A-BBDB0E56B3D7}"/>
              </a:ext>
            </a:extLst>
          </p:cNvPr>
          <p:cNvSpPr txBox="1"/>
          <p:nvPr/>
        </p:nvSpPr>
        <p:spPr>
          <a:xfrm>
            <a:off x="1198605" y="2722665"/>
            <a:ext cx="9366422" cy="3924151"/>
          </a:xfrm>
          <a:prstGeom prst="rect">
            <a:avLst/>
          </a:prstGeom>
          <a:noFill/>
        </p:spPr>
        <p:txBody>
          <a:bodyPr wrap="square" rtlCol="0">
            <a:spAutoFit/>
          </a:bodyPr>
          <a:lstStyle/>
          <a:p>
            <a:pPr algn="ctr"/>
            <a:r>
              <a:rPr lang="en-US" sz="3200" b="1" u="sng" dirty="0"/>
              <a:t>Wrap Up</a:t>
            </a:r>
          </a:p>
          <a:p>
            <a:pPr algn="ctr"/>
            <a:endParaRPr lang="en-US" sz="3200" b="1" dirty="0"/>
          </a:p>
          <a:p>
            <a:pPr algn="ctr"/>
            <a:r>
              <a:rPr lang="en-US" sz="3200" b="1" dirty="0"/>
              <a:t>How Can You Use The Scenarios &amp; Strategies In Your School, Your Community, Your Home, Etc.?</a:t>
            </a:r>
          </a:p>
          <a:p>
            <a:pPr algn="ctr"/>
            <a:endParaRPr lang="en-US" sz="3200" b="1" dirty="0"/>
          </a:p>
          <a:p>
            <a:pPr algn="ctr"/>
            <a:r>
              <a:rPr lang="en-US" sz="3200" b="1" dirty="0"/>
              <a:t>What Is Another Scenario That Would Be Helpful For Your School, Your Community, Your Home, Etc.?</a:t>
            </a:r>
            <a:endParaRPr lang="en-US" sz="2500" dirty="0"/>
          </a:p>
          <a:p>
            <a:endParaRPr lang="en-US" sz="2500" dirty="0"/>
          </a:p>
        </p:txBody>
      </p:sp>
      <p:pic>
        <p:nvPicPr>
          <p:cNvPr id="4" name="Picture 3" descr="A book cover with a person's head and trees&#10;&#10;AI-generated content may be incorrect.">
            <a:extLst>
              <a:ext uri="{FF2B5EF4-FFF2-40B4-BE49-F238E27FC236}">
                <a16:creationId xmlns:a16="http://schemas.microsoft.com/office/drawing/2014/main" id="{9A3D2170-2672-821F-2E18-6FD9C6AFA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1119881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854E-B0A3-8039-6A64-4DE59FA704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CA3084-24C6-8A37-963D-953907BC2367}"/>
              </a:ext>
            </a:extLst>
          </p:cNvPr>
          <p:cNvSpPr txBox="1"/>
          <p:nvPr/>
        </p:nvSpPr>
        <p:spPr>
          <a:xfrm>
            <a:off x="0" y="2722664"/>
            <a:ext cx="12192000" cy="2015936"/>
          </a:xfrm>
          <a:prstGeom prst="rect">
            <a:avLst/>
          </a:prstGeom>
          <a:noFill/>
        </p:spPr>
        <p:txBody>
          <a:bodyPr wrap="square" rtlCol="0">
            <a:spAutoFit/>
          </a:bodyPr>
          <a:lstStyle/>
          <a:p>
            <a:pPr algn="ctr"/>
            <a:r>
              <a:rPr lang="en-US" sz="2500" b="1" u="sng" dirty="0"/>
              <a:t>10 Strategies for Parents and Educators to Help Students Succeed</a:t>
            </a:r>
          </a:p>
          <a:p>
            <a:pPr algn="ctr"/>
            <a:endParaRPr lang="en-US" sz="2500" b="1" u="sng" dirty="0"/>
          </a:p>
          <a:p>
            <a:pPr algn="ctr"/>
            <a:r>
              <a:rPr lang="en-US" sz="2500" dirty="0"/>
              <a:t>Using these evidence-based strategies, parents and educators can effectively support and empower children, transforming struggles into successes on their path toward becoming confident, capable, and resilient individuals.</a:t>
            </a:r>
          </a:p>
        </p:txBody>
      </p:sp>
      <p:pic>
        <p:nvPicPr>
          <p:cNvPr id="4" name="Picture 3" descr="A book cover with a person's head and trees&#10;&#10;AI-generated content may be incorrect.">
            <a:extLst>
              <a:ext uri="{FF2B5EF4-FFF2-40B4-BE49-F238E27FC236}">
                <a16:creationId xmlns:a16="http://schemas.microsoft.com/office/drawing/2014/main" id="{A626AD0E-CEAC-EAEE-EA6B-7330EAF9D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257830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990" y="25360"/>
            <a:ext cx="11824020" cy="6832640"/>
          </a:xfrm>
          <a:prstGeom prst="rect">
            <a:avLst/>
          </a:prstGeom>
        </p:spPr>
        <p:txBody>
          <a:bodyPr wrap="square">
            <a:spAutoFit/>
          </a:bodyPr>
          <a:lstStyle/>
          <a:p>
            <a:pPr lvl="0"/>
            <a:r>
              <a:rPr lang="en-US" sz="2300" b="1" dirty="0">
                <a:solidFill>
                  <a:prstClr val="black"/>
                </a:solidFill>
                <a:latin typeface="Calibri" panose="020F0502020204030204" pitchFamily="34" charset="0"/>
              </a:rPr>
              <a:t>A Bit More About Bryan…</a:t>
            </a:r>
            <a:endParaRPr lang="en-US" sz="2300" dirty="0">
              <a:solidFill>
                <a:prstClr val="black"/>
              </a:solidFill>
              <a:latin typeface="Calibri" panose="020F0502020204030204" pitchFamily="34" charset="0"/>
            </a:endParaRPr>
          </a:p>
          <a:p>
            <a:pPr lvl="0"/>
            <a:r>
              <a:rPr lang="en-US" sz="2300" u="sng" dirty="0">
                <a:solidFill>
                  <a:prstClr val="black"/>
                </a:solidFill>
                <a:latin typeface="Calibri" panose="020F0502020204030204" pitchFamily="34" charset="0"/>
              </a:rPr>
              <a:t>Bryan’s file includes all of the following:</a:t>
            </a:r>
          </a:p>
          <a:p>
            <a:pPr lvl="0"/>
            <a:r>
              <a:rPr lang="en-US" sz="2300" dirty="0">
                <a:solidFill>
                  <a:prstClr val="black"/>
                </a:solidFill>
                <a:latin typeface="Calibri" panose="020F0502020204030204" pitchFamily="34" charset="0"/>
              </a:rPr>
              <a:t>-Grandfather died last month unexpectedly</a:t>
            </a:r>
          </a:p>
          <a:p>
            <a:pPr lvl="0"/>
            <a:r>
              <a:rPr lang="en-US" sz="2300" dirty="0">
                <a:solidFill>
                  <a:prstClr val="black"/>
                </a:solidFill>
                <a:latin typeface="Calibri" panose="020F0502020204030204" pitchFamily="34" charset="0"/>
              </a:rPr>
              <a:t>-Recently diagnosed with severe asthma</a:t>
            </a:r>
          </a:p>
          <a:p>
            <a:pPr lvl="0"/>
            <a:r>
              <a:rPr lang="en-US" sz="2300" dirty="0">
                <a:solidFill>
                  <a:prstClr val="black"/>
                </a:solidFill>
                <a:latin typeface="Calibri" panose="020F0502020204030204" pitchFamily="34" charset="0"/>
              </a:rPr>
              <a:t>-Father lost his job recently</a:t>
            </a:r>
          </a:p>
          <a:p>
            <a:pPr lvl="0"/>
            <a:r>
              <a:rPr lang="en-US" sz="2300" dirty="0">
                <a:solidFill>
                  <a:prstClr val="black"/>
                </a:solidFill>
                <a:latin typeface="Calibri" panose="020F0502020204030204" pitchFamily="34" charset="0"/>
              </a:rPr>
              <a:t>-In the nurse’s office frequently</a:t>
            </a:r>
          </a:p>
          <a:p>
            <a:pPr lvl="0"/>
            <a:r>
              <a:rPr lang="en-US" sz="2300" dirty="0">
                <a:solidFill>
                  <a:prstClr val="black"/>
                </a:solidFill>
                <a:latin typeface="Calibri" panose="020F0502020204030204" pitchFamily="34" charset="0"/>
              </a:rPr>
              <a:t>-Easily distracted, appears bored &amp; often off-task</a:t>
            </a:r>
          </a:p>
          <a:p>
            <a:pPr lvl="0"/>
            <a:r>
              <a:rPr lang="en-US" sz="2300" dirty="0">
                <a:solidFill>
                  <a:prstClr val="black"/>
                </a:solidFill>
                <a:latin typeface="Calibri" panose="020F0502020204030204" pitchFamily="34" charset="0"/>
              </a:rPr>
              <a:t>-Poor penmanship &amp; writing skills</a:t>
            </a:r>
          </a:p>
          <a:p>
            <a:pPr lvl="0"/>
            <a:r>
              <a:rPr lang="en-US" sz="2300" dirty="0">
                <a:solidFill>
                  <a:prstClr val="black"/>
                </a:solidFill>
                <a:latin typeface="Calibri" panose="020F0502020204030204" pitchFamily="34" charset="0"/>
              </a:rPr>
              <a:t>-Several Years Behind In Reading</a:t>
            </a:r>
          </a:p>
          <a:p>
            <a:pPr lvl="0"/>
            <a:r>
              <a:rPr lang="en-US" sz="2300" dirty="0">
                <a:solidFill>
                  <a:prstClr val="black"/>
                </a:solidFill>
                <a:latin typeface="Calibri" panose="020F0502020204030204" pitchFamily="34" charset="0"/>
              </a:rPr>
              <a:t>-Not meeting potential</a:t>
            </a:r>
          </a:p>
          <a:p>
            <a:pPr lvl="0"/>
            <a:r>
              <a:rPr lang="en-US" sz="2300" dirty="0">
                <a:solidFill>
                  <a:prstClr val="black"/>
                </a:solidFill>
                <a:latin typeface="Calibri" panose="020F0502020204030204" pitchFamily="34" charset="0"/>
              </a:rPr>
              <a:t>-Difficulty sitting still</a:t>
            </a:r>
          </a:p>
          <a:p>
            <a:pPr lvl="0"/>
            <a:r>
              <a:rPr lang="en-US" sz="2300" dirty="0">
                <a:solidFill>
                  <a:prstClr val="black"/>
                </a:solidFill>
                <a:latin typeface="Calibri" panose="020F0502020204030204" pitchFamily="34" charset="0"/>
              </a:rPr>
              <a:t>-Free/reduced lunch program</a:t>
            </a:r>
          </a:p>
          <a:p>
            <a:pPr lvl="0"/>
            <a:r>
              <a:rPr lang="en-US" sz="2300" dirty="0">
                <a:solidFill>
                  <a:prstClr val="black"/>
                </a:solidFill>
                <a:latin typeface="Calibri" panose="020F0502020204030204" pitchFamily="34" charset="0"/>
              </a:rPr>
              <a:t>-2 grade levels ahead in mathematics (highest math assessment score in district)</a:t>
            </a:r>
          </a:p>
          <a:p>
            <a:pPr lvl="0"/>
            <a:r>
              <a:rPr lang="en-US" sz="2300" dirty="0">
                <a:solidFill>
                  <a:prstClr val="black"/>
                </a:solidFill>
                <a:latin typeface="Calibri" panose="020F0502020204030204" pitchFamily="34" charset="0"/>
              </a:rPr>
              <a:t>-Qualified for the gifted program at a previous school? </a:t>
            </a:r>
          </a:p>
          <a:p>
            <a:pPr lvl="0"/>
            <a:r>
              <a:rPr lang="en-US" sz="2300" dirty="0">
                <a:solidFill>
                  <a:prstClr val="black"/>
                </a:solidFill>
                <a:latin typeface="Calibri" panose="020F0502020204030204" pitchFamily="34" charset="0"/>
              </a:rPr>
              <a:t>-4 schools in the past 6 years (previous schools in Boston, Tampa, New York, Ohio</a:t>
            </a:r>
            <a:r>
              <a:rPr lang="mr-IN" sz="2300" dirty="0">
                <a:solidFill>
                  <a:prstClr val="black"/>
                </a:solidFill>
                <a:latin typeface="Calibri" panose="020F0502020204030204" pitchFamily="34" charset="0"/>
              </a:rPr>
              <a:t>…</a:t>
            </a:r>
            <a:r>
              <a:rPr lang="en-US" sz="2300" dirty="0">
                <a:solidFill>
                  <a:prstClr val="black"/>
                </a:solidFill>
                <a:latin typeface="Calibri" panose="020F0502020204030204" pitchFamily="34" charset="0"/>
              </a:rPr>
              <a:t>)</a:t>
            </a:r>
          </a:p>
          <a:p>
            <a:pPr lvl="0"/>
            <a:r>
              <a:rPr lang="en-US" sz="2300" dirty="0">
                <a:solidFill>
                  <a:prstClr val="black"/>
                </a:solidFill>
                <a:latin typeface="Calibri" panose="020F0502020204030204" pitchFamily="34" charset="0"/>
              </a:rPr>
              <a:t>-Both parents work long hours – difficult to reach by phone</a:t>
            </a:r>
          </a:p>
          <a:p>
            <a:pPr lvl="0"/>
            <a:r>
              <a:rPr lang="en-US" sz="2300" dirty="0">
                <a:solidFill>
                  <a:prstClr val="black"/>
                </a:solidFill>
                <a:latin typeface="Calibri" panose="020F0502020204030204" pitchFamily="34" charset="0"/>
              </a:rPr>
              <a:t>-Loves talking about sports and enjoys PE and recess (favorite sport is tennis)</a:t>
            </a:r>
          </a:p>
          <a:p>
            <a:r>
              <a:rPr lang="en-US" sz="2400" b="1" dirty="0">
                <a:solidFill>
                  <a:srgbClr val="FF0000"/>
                </a:solidFill>
              </a:rPr>
              <a:t>-What Mental Health Concerns Could Be Present? Where Is The Trauma?</a:t>
            </a:r>
            <a:endParaRPr lang="en-US" sz="2300" dirty="0">
              <a:solidFill>
                <a:prstClr val="black"/>
              </a:solidFill>
              <a:latin typeface="Calibri" panose="020F0502020204030204" pitchFamily="34" charset="0"/>
            </a:endParaRPr>
          </a:p>
          <a:p>
            <a:pPr lvl="0"/>
            <a:r>
              <a:rPr lang="en-US" sz="2300" b="1" u="sng" dirty="0">
                <a:solidFill>
                  <a:srgbClr val="0070C0"/>
                </a:solidFill>
                <a:latin typeface="Calibri" panose="020F0502020204030204" pitchFamily="34" charset="0"/>
              </a:rPr>
              <a:t>-What does he need? How would you help him if he walked into your school today?</a:t>
            </a:r>
          </a:p>
        </p:txBody>
      </p:sp>
      <p:pic>
        <p:nvPicPr>
          <p:cNvPr id="4" name="Picture 3"/>
          <p:cNvPicPr>
            <a:picLocks noChangeAspect="1"/>
          </p:cNvPicPr>
          <p:nvPr/>
        </p:nvPicPr>
        <p:blipFill>
          <a:blip r:embed="rId2">
            <a:grayscl/>
          </a:blip>
          <a:stretch>
            <a:fillRect/>
          </a:stretch>
        </p:blipFill>
        <p:spPr>
          <a:xfrm>
            <a:off x="6555385" y="17553"/>
            <a:ext cx="5636616" cy="3740060"/>
          </a:xfrm>
          <a:prstGeom prst="rect">
            <a:avLst/>
          </a:prstGeom>
        </p:spPr>
      </p:pic>
    </p:spTree>
    <p:extLst>
      <p:ext uri="{BB962C8B-B14F-4D97-AF65-F5344CB8AC3E}">
        <p14:creationId xmlns:p14="http://schemas.microsoft.com/office/powerpoint/2010/main" val="2701312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F3094-CBDA-CF50-CA09-7A35CD88A1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08126F-D3A1-101C-288B-6FEC33F00317}"/>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1. Prioritize Mental Health and Emotional Well-being</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Identify, address, and support children's mental health needs. Teach emotional regulation, stress management, and provide trauma-informed care to ensure students feel safe and secure. (Chapters 2, 6, 34, 35, 50)</a:t>
            </a:r>
          </a:p>
        </p:txBody>
      </p:sp>
      <p:pic>
        <p:nvPicPr>
          <p:cNvPr id="4" name="Picture 3" descr="A book cover with a person's head and trees&#10;&#10;AI-generated content may be incorrect.">
            <a:extLst>
              <a:ext uri="{FF2B5EF4-FFF2-40B4-BE49-F238E27FC236}">
                <a16:creationId xmlns:a16="http://schemas.microsoft.com/office/drawing/2014/main" id="{099531DE-99E0-9BD3-82C8-4F89745A2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4128068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A02D4-E07B-EEB1-14D4-3665744A4F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AEE344-7CA4-9FC8-B84C-3D5D7C84EA68}"/>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2. Build Strong Social and Life Skills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Actively teach responsibility, effective communication, chores, and practical life skills, fostering independence, self-control, and accountability. (Chapters 4, 5, 18, 28, 55)</a:t>
            </a:r>
          </a:p>
        </p:txBody>
      </p:sp>
      <p:pic>
        <p:nvPicPr>
          <p:cNvPr id="4" name="Picture 3" descr="A book cover with a person's head and trees&#10;&#10;AI-generated content may be incorrect.">
            <a:extLst>
              <a:ext uri="{FF2B5EF4-FFF2-40B4-BE49-F238E27FC236}">
                <a16:creationId xmlns:a16="http://schemas.microsoft.com/office/drawing/2014/main" id="{F377D140-F63F-EB45-ED51-9392EE2AC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1514305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4A7E-437C-DBE4-FF08-AE235E1CB3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17B047-EB4F-699A-26F9-CF19D0EE9799}"/>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3. Promote Resilience and Growth Mindset</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Encourage a “you win or learn” attitude, embracing educational risks and mistakes as valuable learning opportunities. Help children overcome perfectionism, procrastination, and negative thinking. (Chapters 3, 24, 25, 37, 59)</a:t>
            </a:r>
          </a:p>
        </p:txBody>
      </p:sp>
      <p:pic>
        <p:nvPicPr>
          <p:cNvPr id="4" name="Picture 3" descr="A book cover with a person's head and trees&#10;&#10;AI-generated content may be incorrect.">
            <a:extLst>
              <a:ext uri="{FF2B5EF4-FFF2-40B4-BE49-F238E27FC236}">
                <a16:creationId xmlns:a16="http://schemas.microsoft.com/office/drawing/2014/main" id="{D3869E7B-2C22-7F18-9D52-61DE675FE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1102582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3FEB-388A-FC81-B08D-78A5534206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BD278B-FAAC-B315-83F8-A909124A253C}"/>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4. Set Clear and Consistent Boundaries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Establish and maintain clear expectations, rules, and appropriate consequences through logical, natural outcomes, disciplinary wisdom, and restorative practices. (Chapters 13, 21, 41, 42, 61)</a:t>
            </a:r>
          </a:p>
        </p:txBody>
      </p:sp>
      <p:pic>
        <p:nvPicPr>
          <p:cNvPr id="4" name="Picture 3" descr="A book cover with a person's head and trees&#10;&#10;AI-generated content may be incorrect.">
            <a:extLst>
              <a:ext uri="{FF2B5EF4-FFF2-40B4-BE49-F238E27FC236}">
                <a16:creationId xmlns:a16="http://schemas.microsoft.com/office/drawing/2014/main" id="{13120C3F-B55C-68EE-1ECB-6387B525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24198857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E48A-8C30-4575-0FE1-F1D534687B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977FD5-E4E7-69C9-1878-BE5D3A0BE53E}"/>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5. Foster Empathy, Compassion, and Giving Back</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Teach empathy, emotional understanding, and compassion through volunteering, acts of kindness, and charitable activities. This builds character and community-mindedness. (Chapters 10, 11, 23, 27)</a:t>
            </a:r>
          </a:p>
        </p:txBody>
      </p:sp>
      <p:pic>
        <p:nvPicPr>
          <p:cNvPr id="4" name="Picture 3" descr="A book cover with a person's head and trees&#10;&#10;AI-generated content may be incorrect.">
            <a:extLst>
              <a:ext uri="{FF2B5EF4-FFF2-40B4-BE49-F238E27FC236}">
                <a16:creationId xmlns:a16="http://schemas.microsoft.com/office/drawing/2014/main" id="{B8A3E496-2023-6EF5-902F-A875A89F5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4023678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6266B-B1B7-0942-860E-4A7D6175ED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6EEB36-FFCB-5DE2-7E73-1208BA9C0310}"/>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6. Develop Effective Communication and Mediation Skills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Utilize positive communication strategies like “I feel” statements, active listening, and role-playing. Focus on compromise, win-win solutions, and conflict resolution rather than winning arguments. (Chapters 12, 50, 51, 53, 66)</a:t>
            </a:r>
          </a:p>
        </p:txBody>
      </p:sp>
      <p:pic>
        <p:nvPicPr>
          <p:cNvPr id="4" name="Picture 3" descr="A book cover with a person's head and trees&#10;&#10;AI-generated content may be incorrect.">
            <a:extLst>
              <a:ext uri="{FF2B5EF4-FFF2-40B4-BE49-F238E27FC236}">
                <a16:creationId xmlns:a16="http://schemas.microsoft.com/office/drawing/2014/main" id="{AF13EEC5-0B4C-9AD7-FD4B-C8AE2A757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2271304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5669-6D97-18AA-7EE7-584DDB9379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36B64A-D04D-CC48-BDE9-120F1168FC04}"/>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7. Encourage Physical Health and Balanced Screen Time</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Model and promote healthy lifestyle habits, including regular physical activity, balanced nutrition, adequate sleep, and managing screen time and digital boundaries wisely. (Chapters 14, 15, 16, 22, 56)</a:t>
            </a:r>
          </a:p>
        </p:txBody>
      </p:sp>
      <p:pic>
        <p:nvPicPr>
          <p:cNvPr id="4" name="Picture 3" descr="A book cover with a person's head and trees&#10;&#10;AI-generated content may be incorrect.">
            <a:extLst>
              <a:ext uri="{FF2B5EF4-FFF2-40B4-BE49-F238E27FC236}">
                <a16:creationId xmlns:a16="http://schemas.microsoft.com/office/drawing/2014/main" id="{E19EF1EE-176A-2D82-A6B0-695E8FCC8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3669843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A9757-03F1-5354-6864-F6CEA6E4CC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1A3A6E-E231-F059-D5DA-3FD04C586D81}"/>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8. Celebrate Efforts, Progress, and Uniqueness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Regularly acknowledge children’s efforts, successes, and individual differences. Reinforce self-worth, positive self-image, and the value of sustained effort and hard work. (Chapters 8, 26, 27, 36, 58)</a:t>
            </a:r>
          </a:p>
        </p:txBody>
      </p:sp>
      <p:pic>
        <p:nvPicPr>
          <p:cNvPr id="4" name="Picture 3" descr="A book cover with a person's head and trees&#10;&#10;AI-generated content may be incorrect.">
            <a:extLst>
              <a:ext uri="{FF2B5EF4-FFF2-40B4-BE49-F238E27FC236}">
                <a16:creationId xmlns:a16="http://schemas.microsoft.com/office/drawing/2014/main" id="{A4A48992-697E-36D6-F3E1-481A28C8A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6889296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C420-8861-77C0-024E-484D21B4B8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FF2DEC-96BC-793B-8047-7FF434A22B1E}"/>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9. Cultivate Curiosity and a Lifelong Love of Learning</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Inspire children to ask questions, think creatively, embrace boredom as an opportunity for innovation, and continually nurture their curiosity beyond classroom walls. (Chapters 20, 32, 43, 48)</a:t>
            </a:r>
          </a:p>
        </p:txBody>
      </p:sp>
      <p:pic>
        <p:nvPicPr>
          <p:cNvPr id="4" name="Picture 3" descr="A book cover with a person's head and trees&#10;&#10;AI-generated content may be incorrect.">
            <a:extLst>
              <a:ext uri="{FF2B5EF4-FFF2-40B4-BE49-F238E27FC236}">
                <a16:creationId xmlns:a16="http://schemas.microsoft.com/office/drawing/2014/main" id="{DAA6A349-0A4F-158A-0ECA-0B5E4A1F2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3997946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FA9A-86E0-7D1A-9F92-B7E476F371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81F380-2526-B432-4A70-C5D185C5C4F2}"/>
              </a:ext>
            </a:extLst>
          </p:cNvPr>
          <p:cNvSpPr txBox="1"/>
          <p:nvPr/>
        </p:nvSpPr>
        <p:spPr>
          <a:xfrm>
            <a:off x="0" y="2722664"/>
            <a:ext cx="12192000" cy="923330"/>
          </a:xfrm>
          <a:prstGeom prst="rect">
            <a:avLst/>
          </a:prstGeom>
          <a:noFill/>
        </p:spPr>
        <p:txBody>
          <a:bodyPr wrap="square" rtlCol="0">
            <a:spAutoFit/>
          </a:bodyPr>
          <a:lstStyle/>
          <a:p>
            <a:pPr marR="0" lvl="0">
              <a:tabLst>
                <a:tab pos="457200" algn="l"/>
              </a:tabLst>
            </a:pPr>
            <a:r>
              <a:rPr lang="en-US" sz="1800" b="1" dirty="0">
                <a:effectLst/>
                <a:latin typeface="Aptos" panose="020B0004020202020204" pitchFamily="34" charset="0"/>
                <a:ea typeface="Aptos" panose="020B0004020202020204" pitchFamily="34" charset="0"/>
                <a:cs typeface="Times New Roman" panose="02020603050405020304" pitchFamily="18" charset="0"/>
              </a:rPr>
              <a:t>10. Form Strong Partnerships and Support Networks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Collaborate closely with fellow educators, parents, and community resources. Hold regular family or group meetings to build trust, share strategies, and provide consistent, unified support. (Chapters 17, 31, 47, 60, 67)</a:t>
            </a:r>
          </a:p>
        </p:txBody>
      </p:sp>
      <p:pic>
        <p:nvPicPr>
          <p:cNvPr id="4" name="Picture 3" descr="A book cover with a person's head and trees&#10;&#10;AI-generated content may be incorrect.">
            <a:extLst>
              <a:ext uri="{FF2B5EF4-FFF2-40B4-BE49-F238E27FC236}">
                <a16:creationId xmlns:a16="http://schemas.microsoft.com/office/drawing/2014/main" id="{B2B9B32C-393A-FA5D-5C23-00CCDD9A9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31" y="0"/>
            <a:ext cx="1634969" cy="2468623"/>
          </a:xfrm>
          <a:prstGeom prst="rect">
            <a:avLst/>
          </a:prstGeom>
        </p:spPr>
      </p:pic>
    </p:spTree>
    <p:extLst>
      <p:ext uri="{BB962C8B-B14F-4D97-AF65-F5344CB8AC3E}">
        <p14:creationId xmlns:p14="http://schemas.microsoft.com/office/powerpoint/2010/main" val="175557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91" y="251339"/>
            <a:ext cx="11855302" cy="4001095"/>
          </a:xfrm>
          <a:prstGeom prst="rect">
            <a:avLst/>
          </a:prstGeom>
        </p:spPr>
        <p:txBody>
          <a:bodyPr wrap="square">
            <a:spAutoFit/>
          </a:bodyPr>
          <a:lstStyle/>
          <a:p>
            <a:pPr algn="ctr"/>
            <a:r>
              <a:rPr lang="en-US" sz="3200" b="1" u="sng" dirty="0">
                <a:latin typeface="Calibri" panose="020F0502020204030204" pitchFamily="34" charset="0"/>
              </a:rPr>
              <a:t>Thank you!</a:t>
            </a:r>
          </a:p>
          <a:p>
            <a:r>
              <a:rPr lang="en-US" sz="3200" dirty="0">
                <a:latin typeface="Calibri" panose="020F0502020204030204" pitchFamily="34" charset="0"/>
              </a:rPr>
              <a:t>Thank you for caring and helping!</a:t>
            </a:r>
          </a:p>
          <a:p>
            <a:r>
              <a:rPr lang="en-US" sz="3200" dirty="0">
                <a:latin typeface="Calibri" panose="020F0502020204030204" pitchFamily="34" charset="0"/>
              </a:rPr>
              <a:t>This was me about 40 years ago!</a:t>
            </a:r>
          </a:p>
          <a:p>
            <a:r>
              <a:rPr lang="en-US" sz="3200" dirty="0">
                <a:latin typeface="Calibri" panose="020F0502020204030204" pitchFamily="34" charset="0"/>
              </a:rPr>
              <a:t>This is a big reason why I do what I do to help all students to achieve</a:t>
            </a:r>
            <a:r>
              <a:rPr lang="mr-IN" sz="3200" dirty="0">
                <a:latin typeface="Calibri" panose="020F0502020204030204" pitchFamily="34" charset="0"/>
              </a:rPr>
              <a:t>…</a:t>
            </a:r>
            <a:endParaRPr lang="en-US" sz="3200" dirty="0">
              <a:latin typeface="Calibri" panose="020F0502020204030204" pitchFamily="34" charset="0"/>
            </a:endParaRPr>
          </a:p>
          <a:p>
            <a:r>
              <a:rPr lang="en-US" sz="3200" b="1" u="sng" dirty="0">
                <a:solidFill>
                  <a:srgbClr val="FF0000"/>
                </a:solidFill>
                <a:latin typeface="Calibri" panose="020F0502020204030204" pitchFamily="34" charset="0"/>
              </a:rPr>
              <a:t>From Struggles to Successes, </a:t>
            </a:r>
          </a:p>
          <a:p>
            <a:r>
              <a:rPr lang="en-US" sz="3200" b="1" u="sng" dirty="0">
                <a:solidFill>
                  <a:srgbClr val="FF0000"/>
                </a:solidFill>
                <a:latin typeface="Calibri" panose="020F0502020204030204" pitchFamily="34" charset="0"/>
              </a:rPr>
              <a:t>Maslow Before Bloom &amp; </a:t>
            </a:r>
          </a:p>
          <a:p>
            <a:r>
              <a:rPr lang="en-US" sz="3200" b="1" u="sng" dirty="0">
                <a:solidFill>
                  <a:srgbClr val="FF0000"/>
                </a:solidFill>
                <a:latin typeface="Calibri" panose="020F0502020204030204" pitchFamily="34" charset="0"/>
              </a:rPr>
              <a:t>Whatever It Takes!!!!</a:t>
            </a:r>
          </a:p>
          <a:p>
            <a:pPr lvl="0"/>
            <a:endParaRPr lang="en-US" sz="3000" b="1" dirty="0">
              <a:solidFill>
                <a:prstClr val="black"/>
              </a:solidFill>
              <a:latin typeface="Calibri" panose="020F0502020204030204" pitchFamily="34" charset="0"/>
            </a:endParaRPr>
          </a:p>
        </p:txBody>
      </p:sp>
      <p:pic>
        <p:nvPicPr>
          <p:cNvPr id="4" name="Picture 3"/>
          <p:cNvPicPr>
            <a:picLocks noChangeAspect="1"/>
          </p:cNvPicPr>
          <p:nvPr/>
        </p:nvPicPr>
        <p:blipFill>
          <a:blip r:embed="rId2">
            <a:grayscl/>
          </a:blip>
          <a:stretch>
            <a:fillRect/>
          </a:stretch>
        </p:blipFill>
        <p:spPr>
          <a:xfrm>
            <a:off x="3269673" y="3759992"/>
            <a:ext cx="4668982" cy="3098007"/>
          </a:xfrm>
          <a:prstGeom prst="rect">
            <a:avLst/>
          </a:prstGeom>
        </p:spPr>
      </p:pic>
    </p:spTree>
    <p:extLst>
      <p:ext uri="{BB962C8B-B14F-4D97-AF65-F5344CB8AC3E}">
        <p14:creationId xmlns:p14="http://schemas.microsoft.com/office/powerpoint/2010/main" val="3856611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b="1" u="sng" dirty="0">
                <a:latin typeface="+mn-lt"/>
              </a:rPr>
              <a:t>Questions, Comments, Other</a:t>
            </a:r>
          </a:p>
        </p:txBody>
      </p:sp>
      <p:pic>
        <p:nvPicPr>
          <p:cNvPr id="3" name="Picture 2"/>
          <p:cNvPicPr>
            <a:picLocks noChangeAspect="1"/>
          </p:cNvPicPr>
          <p:nvPr/>
        </p:nvPicPr>
        <p:blipFill>
          <a:blip r:embed="rId2"/>
          <a:stretch>
            <a:fillRect/>
          </a:stretch>
        </p:blipFill>
        <p:spPr>
          <a:xfrm>
            <a:off x="4065608" y="1812691"/>
            <a:ext cx="3874625" cy="4161292"/>
          </a:xfrm>
          <a:prstGeom prst="rect">
            <a:avLst/>
          </a:prstGeom>
        </p:spPr>
      </p:pic>
    </p:spTree>
    <p:extLst>
      <p:ext uri="{BB962C8B-B14F-4D97-AF65-F5344CB8AC3E}">
        <p14:creationId xmlns:p14="http://schemas.microsoft.com/office/powerpoint/2010/main" val="228070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
            <a:ext cx="11734800" cy="882502"/>
          </a:xfrm>
        </p:spPr>
        <p:txBody>
          <a:bodyPr>
            <a:normAutofit/>
          </a:bodyPr>
          <a:lstStyle/>
          <a:p>
            <a:pPr algn="ctr"/>
            <a:r>
              <a:rPr lang="en-US" sz="5000" b="1" u="sng" dirty="0">
                <a:latin typeface="+mn-lt"/>
              </a:rPr>
              <a:t>“Maslow Before Bloom” Facebook Group</a:t>
            </a:r>
          </a:p>
        </p:txBody>
      </p:sp>
      <p:sp>
        <p:nvSpPr>
          <p:cNvPr id="6" name="Rectangle 5">
            <a:extLst>
              <a:ext uri="{FF2B5EF4-FFF2-40B4-BE49-F238E27FC236}">
                <a16:creationId xmlns:a16="http://schemas.microsoft.com/office/drawing/2014/main" id="{01D88AF0-AB0E-BD42-A991-7A1BFF5A22FA}"/>
              </a:ext>
            </a:extLst>
          </p:cNvPr>
          <p:cNvSpPr/>
          <p:nvPr/>
        </p:nvSpPr>
        <p:spPr>
          <a:xfrm>
            <a:off x="463511" y="5873234"/>
            <a:ext cx="10890289" cy="630942"/>
          </a:xfrm>
          <a:prstGeom prst="rect">
            <a:avLst/>
          </a:prstGeom>
        </p:spPr>
        <p:txBody>
          <a:bodyPr wrap="none">
            <a:spAutoFit/>
          </a:bodyPr>
          <a:lstStyle/>
          <a:p>
            <a:r>
              <a:rPr lang="en-US" sz="3500" b="1" dirty="0">
                <a:solidFill>
                  <a:srgbClr val="0070C0"/>
                </a:solidFill>
              </a:rPr>
              <a:t>https://www.facebook.com/groups/maslowbeforebloom</a:t>
            </a:r>
          </a:p>
        </p:txBody>
      </p:sp>
      <p:sp>
        <p:nvSpPr>
          <p:cNvPr id="3" name="TextBox 2">
            <a:extLst>
              <a:ext uri="{FF2B5EF4-FFF2-40B4-BE49-F238E27FC236}">
                <a16:creationId xmlns:a16="http://schemas.microsoft.com/office/drawing/2014/main" id="{8DD346D2-F16C-DB46-AA3D-88C6D9F3A39F}"/>
              </a:ext>
            </a:extLst>
          </p:cNvPr>
          <p:cNvSpPr txBox="1"/>
          <p:nvPr/>
        </p:nvSpPr>
        <p:spPr>
          <a:xfrm>
            <a:off x="5349415" y="1392709"/>
            <a:ext cx="6460511" cy="3970318"/>
          </a:xfrm>
          <a:prstGeom prst="rect">
            <a:avLst/>
          </a:prstGeom>
          <a:noFill/>
        </p:spPr>
        <p:txBody>
          <a:bodyPr wrap="square" rtlCol="0">
            <a:spAutoFit/>
          </a:bodyPr>
          <a:lstStyle/>
          <a:p>
            <a:pPr algn="ctr"/>
            <a:r>
              <a:rPr lang="en-US" b="1" dirty="0"/>
              <a:t>Great Place To Share Ideas &amp; To Brainstorm With Thousands Of People From All Over The Country (&amp; World)</a:t>
            </a:r>
          </a:p>
          <a:p>
            <a:pPr algn="ctr"/>
            <a:endParaRPr lang="en-US" u="sng" dirty="0"/>
          </a:p>
          <a:p>
            <a:pPr algn="ctr"/>
            <a:r>
              <a:rPr lang="en-US" u="sng" dirty="0"/>
              <a:t>Group Includes:</a:t>
            </a:r>
          </a:p>
          <a:p>
            <a:pPr algn="ctr"/>
            <a:r>
              <a:rPr lang="en-US" dirty="0"/>
              <a:t>-Teachers</a:t>
            </a:r>
          </a:p>
          <a:p>
            <a:pPr algn="ctr"/>
            <a:r>
              <a:rPr lang="en-US" dirty="0"/>
              <a:t>-Administrators</a:t>
            </a:r>
          </a:p>
          <a:p>
            <a:pPr algn="ctr"/>
            <a:r>
              <a:rPr lang="en-US" dirty="0"/>
              <a:t>-Social Workers</a:t>
            </a:r>
          </a:p>
          <a:p>
            <a:pPr algn="ctr"/>
            <a:r>
              <a:rPr lang="en-US" dirty="0"/>
              <a:t>-Counselors</a:t>
            </a:r>
          </a:p>
          <a:p>
            <a:pPr algn="ctr"/>
            <a:r>
              <a:rPr lang="en-US" dirty="0"/>
              <a:t>-Therapists</a:t>
            </a:r>
          </a:p>
          <a:p>
            <a:pPr algn="ctr"/>
            <a:r>
              <a:rPr lang="en-US" dirty="0"/>
              <a:t>-Doctors</a:t>
            </a:r>
          </a:p>
          <a:p>
            <a:pPr algn="ctr"/>
            <a:r>
              <a:rPr lang="en-US" dirty="0"/>
              <a:t>-Nurses</a:t>
            </a:r>
          </a:p>
          <a:p>
            <a:pPr algn="ctr"/>
            <a:r>
              <a:rPr lang="en-US" dirty="0"/>
              <a:t>-Psychiatrists</a:t>
            </a:r>
          </a:p>
          <a:p>
            <a:pPr algn="ctr"/>
            <a:r>
              <a:rPr lang="en-US" dirty="0"/>
              <a:t>-Psychologists</a:t>
            </a:r>
          </a:p>
          <a:p>
            <a:pPr algn="ctr"/>
            <a:r>
              <a:rPr lang="en-US" dirty="0"/>
              <a:t>&amp; Others Committed To Helping Kids &amp; Teens To Achieve</a:t>
            </a:r>
          </a:p>
        </p:txBody>
      </p:sp>
      <p:pic>
        <p:nvPicPr>
          <p:cNvPr id="5" name="Picture 4" descr="A black and white photo of two men&#10;&#10;Description automatically generated">
            <a:extLst>
              <a:ext uri="{FF2B5EF4-FFF2-40B4-BE49-F238E27FC236}">
                <a16:creationId xmlns:a16="http://schemas.microsoft.com/office/drawing/2014/main" id="{EB320021-742B-B742-944F-15ED1D30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288021"/>
            <a:ext cx="3406316" cy="4150659"/>
          </a:xfrm>
          <a:prstGeom prst="rect">
            <a:avLst/>
          </a:prstGeom>
        </p:spPr>
      </p:pic>
    </p:spTree>
    <p:extLst>
      <p:ext uri="{BB962C8B-B14F-4D97-AF65-F5344CB8AC3E}">
        <p14:creationId xmlns:p14="http://schemas.microsoft.com/office/powerpoint/2010/main" val="1781865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5066" y="284534"/>
            <a:ext cx="8161867" cy="6573466"/>
          </a:xfrm>
        </p:spPr>
        <p:txBody>
          <a:bodyPr>
            <a:normAutofit lnSpcReduction="10000"/>
          </a:bodyPr>
          <a:lstStyle/>
          <a:p>
            <a:pPr marL="0" lvl="0" indent="0" algn="ctr">
              <a:lnSpc>
                <a:spcPct val="100000"/>
              </a:lnSpc>
              <a:spcBef>
                <a:spcPts val="0"/>
              </a:spcBef>
              <a:buNone/>
            </a:pPr>
            <a:endParaRPr lang="en-US" b="1" u="sng" dirty="0">
              <a:solidFill>
                <a:prstClr val="black"/>
              </a:solidFill>
            </a:endParaRPr>
          </a:p>
          <a:p>
            <a:pPr marL="0" lvl="0" indent="0" algn="ctr">
              <a:lnSpc>
                <a:spcPct val="100000"/>
              </a:lnSpc>
              <a:spcBef>
                <a:spcPts val="0"/>
              </a:spcBef>
              <a:buNone/>
            </a:pPr>
            <a:endParaRPr lang="en-US" b="1" u="sng" dirty="0">
              <a:solidFill>
                <a:prstClr val="black"/>
              </a:solidFill>
            </a:endParaRPr>
          </a:p>
          <a:p>
            <a:pPr marL="0" lvl="0" indent="0" algn="ctr">
              <a:lnSpc>
                <a:spcPct val="100000"/>
              </a:lnSpc>
              <a:spcBef>
                <a:spcPts val="0"/>
              </a:spcBef>
              <a:buNone/>
            </a:pPr>
            <a:endParaRPr lang="en-US" b="1" u="sng" dirty="0">
              <a:solidFill>
                <a:prstClr val="black"/>
              </a:solidFill>
            </a:endParaRPr>
          </a:p>
          <a:p>
            <a:pPr marL="0" lvl="0" indent="0" algn="ctr">
              <a:lnSpc>
                <a:spcPct val="100000"/>
              </a:lnSpc>
              <a:spcBef>
                <a:spcPts val="0"/>
              </a:spcBef>
              <a:buNone/>
            </a:pPr>
            <a:endParaRPr lang="en-US" b="1" u="sng" dirty="0">
              <a:solidFill>
                <a:prstClr val="black"/>
              </a:solidFill>
            </a:endParaRPr>
          </a:p>
          <a:p>
            <a:pPr marL="0" lvl="0" indent="0" algn="ctr">
              <a:lnSpc>
                <a:spcPct val="100000"/>
              </a:lnSpc>
              <a:spcBef>
                <a:spcPts val="0"/>
              </a:spcBef>
              <a:buNone/>
            </a:pPr>
            <a:endParaRPr lang="en-US" b="1" u="sng" dirty="0">
              <a:solidFill>
                <a:prstClr val="black"/>
              </a:solidFill>
            </a:endParaRPr>
          </a:p>
          <a:p>
            <a:pPr marL="0" lvl="0" indent="0" algn="ctr">
              <a:lnSpc>
                <a:spcPct val="100000"/>
              </a:lnSpc>
              <a:spcBef>
                <a:spcPts val="0"/>
              </a:spcBef>
              <a:buNone/>
            </a:pPr>
            <a:endParaRPr lang="en-US" sz="3600" b="1" u="sng" dirty="0">
              <a:solidFill>
                <a:prstClr val="black"/>
              </a:solidFill>
            </a:endParaRPr>
          </a:p>
          <a:p>
            <a:pPr marL="0" lvl="0" indent="0" algn="ctr">
              <a:lnSpc>
                <a:spcPct val="100000"/>
              </a:lnSpc>
              <a:spcBef>
                <a:spcPts val="0"/>
              </a:spcBef>
              <a:buNone/>
            </a:pPr>
            <a:endParaRPr lang="en-US" sz="3600" b="1" u="sng" dirty="0">
              <a:solidFill>
                <a:prstClr val="black"/>
              </a:solidFill>
            </a:endParaRPr>
          </a:p>
          <a:p>
            <a:pPr marL="0" lvl="0" indent="0" algn="ctr">
              <a:lnSpc>
                <a:spcPct val="100000"/>
              </a:lnSpc>
              <a:spcBef>
                <a:spcPts val="0"/>
              </a:spcBef>
              <a:buNone/>
            </a:pPr>
            <a:endParaRPr lang="en-US" sz="3600" b="1" u="sng" dirty="0">
              <a:solidFill>
                <a:prstClr val="black"/>
              </a:solidFill>
            </a:endParaRPr>
          </a:p>
          <a:p>
            <a:pPr marL="0" lvl="0" indent="0" algn="ctr">
              <a:lnSpc>
                <a:spcPct val="100000"/>
              </a:lnSpc>
              <a:spcBef>
                <a:spcPts val="0"/>
              </a:spcBef>
              <a:buNone/>
            </a:pPr>
            <a:endParaRPr lang="en-US" sz="3600" b="1" u="sng" dirty="0">
              <a:solidFill>
                <a:prstClr val="black"/>
              </a:solidFill>
            </a:endParaRPr>
          </a:p>
          <a:p>
            <a:pPr marL="0" lvl="0" indent="0" algn="ctr">
              <a:lnSpc>
                <a:spcPct val="100000"/>
              </a:lnSpc>
              <a:spcBef>
                <a:spcPts val="0"/>
              </a:spcBef>
              <a:buNone/>
            </a:pPr>
            <a:endParaRPr lang="en-US" sz="3600" b="1" u="sng" dirty="0">
              <a:solidFill>
                <a:prstClr val="black"/>
              </a:solidFill>
            </a:endParaRPr>
          </a:p>
          <a:p>
            <a:pPr marL="0" lvl="0" indent="0" algn="ctr">
              <a:lnSpc>
                <a:spcPct val="100000"/>
              </a:lnSpc>
              <a:spcBef>
                <a:spcPts val="0"/>
              </a:spcBef>
              <a:buNone/>
            </a:pPr>
            <a:r>
              <a:rPr lang="en-US" sz="3600" b="1" u="sng" dirty="0">
                <a:solidFill>
                  <a:prstClr val="black"/>
                </a:solidFill>
              </a:rPr>
              <a:t>Twitter: </a:t>
            </a:r>
          </a:p>
          <a:p>
            <a:pPr marL="0" lvl="0" indent="0" algn="ctr">
              <a:lnSpc>
                <a:spcPct val="100000"/>
              </a:lnSpc>
              <a:spcBef>
                <a:spcPts val="0"/>
              </a:spcBef>
              <a:buNone/>
            </a:pPr>
            <a:r>
              <a:rPr lang="en-US" sz="6000" b="1" dirty="0">
                <a:solidFill>
                  <a:srgbClr val="0070C0"/>
                </a:solidFill>
              </a:rPr>
              <a:t>@</a:t>
            </a:r>
            <a:r>
              <a:rPr lang="en-US" sz="6000" b="1" dirty="0" err="1">
                <a:solidFill>
                  <a:srgbClr val="0070C0"/>
                </a:solidFill>
              </a:rPr>
              <a:t>drp_principal</a:t>
            </a:r>
            <a:r>
              <a:rPr lang="en-US" sz="6000" b="1" dirty="0">
                <a:solidFill>
                  <a:srgbClr val="0070C0"/>
                </a:solidFill>
              </a:rPr>
              <a:t> </a:t>
            </a:r>
          </a:p>
          <a:p>
            <a:pPr marL="0" indent="0" algn="ctr">
              <a:buNone/>
            </a:pPr>
            <a:r>
              <a:rPr lang="en-US" dirty="0"/>
              <a:t>(I Follow Back)</a:t>
            </a:r>
          </a:p>
          <a:p>
            <a:pPr marL="0" indent="0" algn="ctr">
              <a:buNone/>
            </a:pPr>
            <a:endParaRPr lang="en-US" dirty="0"/>
          </a:p>
        </p:txBody>
      </p:sp>
      <p:pic>
        <p:nvPicPr>
          <p:cNvPr id="4" name="Picture 3"/>
          <p:cNvPicPr>
            <a:picLocks noChangeAspect="1"/>
          </p:cNvPicPr>
          <p:nvPr/>
        </p:nvPicPr>
        <p:blipFill>
          <a:blip r:embed="rId2"/>
          <a:stretch>
            <a:fillRect/>
          </a:stretch>
        </p:blipFill>
        <p:spPr>
          <a:xfrm>
            <a:off x="2049707" y="1222281"/>
            <a:ext cx="2947591" cy="2947591"/>
          </a:xfrm>
          <a:prstGeom prst="rect">
            <a:avLst/>
          </a:prstGeom>
        </p:spPr>
      </p:pic>
      <p:sp>
        <p:nvSpPr>
          <p:cNvPr id="5" name="TextBox 4">
            <a:extLst>
              <a:ext uri="{FF2B5EF4-FFF2-40B4-BE49-F238E27FC236}">
                <a16:creationId xmlns:a16="http://schemas.microsoft.com/office/drawing/2014/main" id="{F3DDB7AA-4119-5C40-972A-7F564F410AAF}"/>
              </a:ext>
            </a:extLst>
          </p:cNvPr>
          <p:cNvSpPr txBox="1"/>
          <p:nvPr/>
        </p:nvSpPr>
        <p:spPr>
          <a:xfrm>
            <a:off x="4307305" y="284534"/>
            <a:ext cx="3262489" cy="800219"/>
          </a:xfrm>
          <a:prstGeom prst="rect">
            <a:avLst/>
          </a:prstGeom>
          <a:noFill/>
        </p:spPr>
        <p:txBody>
          <a:bodyPr wrap="square" rtlCol="0">
            <a:spAutoFit/>
          </a:bodyPr>
          <a:lstStyle/>
          <a:p>
            <a:pPr algn="ctr"/>
            <a:r>
              <a:rPr lang="en-US" sz="2800" b="1" dirty="0">
                <a:solidFill>
                  <a:srgbClr val="FF0000"/>
                </a:solidFill>
              </a:rPr>
              <a:t>Sign-Up Today</a:t>
            </a:r>
          </a:p>
          <a:p>
            <a:pPr algn="ctr"/>
            <a:endParaRPr lang="en-US" dirty="0"/>
          </a:p>
        </p:txBody>
      </p:sp>
      <p:pic>
        <p:nvPicPr>
          <p:cNvPr id="2" name="Picture 1">
            <a:extLst>
              <a:ext uri="{FF2B5EF4-FFF2-40B4-BE49-F238E27FC236}">
                <a16:creationId xmlns:a16="http://schemas.microsoft.com/office/drawing/2014/main" id="{319B8058-931C-1204-9FCE-319A93C5D354}"/>
              </a:ext>
            </a:extLst>
          </p:cNvPr>
          <p:cNvPicPr>
            <a:picLocks noChangeAspect="1"/>
          </p:cNvPicPr>
          <p:nvPr/>
        </p:nvPicPr>
        <p:blipFill>
          <a:blip r:embed="rId3"/>
          <a:stretch>
            <a:fillRect/>
          </a:stretch>
        </p:blipFill>
        <p:spPr>
          <a:xfrm>
            <a:off x="6976641" y="1413277"/>
            <a:ext cx="3500971" cy="2565597"/>
          </a:xfrm>
          <a:prstGeom prst="rect">
            <a:avLst/>
          </a:prstGeom>
        </p:spPr>
      </p:pic>
    </p:spTree>
    <p:extLst>
      <p:ext uri="{BB962C8B-B14F-4D97-AF65-F5344CB8AC3E}">
        <p14:creationId xmlns:p14="http://schemas.microsoft.com/office/powerpoint/2010/main" val="2658347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C17DBB-B681-4B44-A08D-594D00E82B0C}"/>
              </a:ext>
            </a:extLst>
          </p:cNvPr>
          <p:cNvSpPr/>
          <p:nvPr/>
        </p:nvSpPr>
        <p:spPr>
          <a:xfrm>
            <a:off x="907318" y="493550"/>
            <a:ext cx="10668112" cy="1938992"/>
          </a:xfrm>
          <a:prstGeom prst="rect">
            <a:avLst/>
          </a:prstGeom>
        </p:spPr>
        <p:txBody>
          <a:bodyPr wrap="none">
            <a:spAutoFit/>
          </a:bodyPr>
          <a:lstStyle/>
          <a:p>
            <a:pPr algn="ctr"/>
            <a:r>
              <a:rPr lang="en-US" sz="6000" dirty="0">
                <a:highlight>
                  <a:srgbClr val="FFFF00"/>
                </a:highlight>
              </a:rPr>
              <a:t>Download Today’s PowerPoint At:</a:t>
            </a:r>
          </a:p>
          <a:p>
            <a:pPr algn="ctr"/>
            <a:endParaRPr lang="en-US" sz="6000" dirty="0">
              <a:highlight>
                <a:srgbClr val="FFFF00"/>
              </a:highlight>
            </a:endParaRPr>
          </a:p>
        </p:txBody>
      </p:sp>
      <p:sp>
        <p:nvSpPr>
          <p:cNvPr id="4" name="TextBox 3">
            <a:extLst>
              <a:ext uri="{FF2B5EF4-FFF2-40B4-BE49-F238E27FC236}">
                <a16:creationId xmlns:a16="http://schemas.microsoft.com/office/drawing/2014/main" id="{E0A09ACD-9505-4C91-8B9D-E883283159F3}"/>
              </a:ext>
            </a:extLst>
          </p:cNvPr>
          <p:cNvSpPr txBox="1"/>
          <p:nvPr/>
        </p:nvSpPr>
        <p:spPr>
          <a:xfrm>
            <a:off x="0" y="6202867"/>
            <a:ext cx="12192000" cy="323165"/>
          </a:xfrm>
          <a:prstGeom prst="rect">
            <a:avLst/>
          </a:prstGeom>
          <a:noFill/>
        </p:spPr>
        <p:txBody>
          <a:bodyPr wrap="square">
            <a:spAutoFit/>
          </a:bodyPr>
          <a:lstStyle/>
          <a:p>
            <a:r>
              <a:rPr lang="en-US" sz="1500" dirty="0"/>
              <a:t>https://</a:t>
            </a:r>
            <a:r>
              <a:rPr lang="en-US" sz="1500" dirty="0" err="1"/>
              <a:t>docs.google.com</a:t>
            </a:r>
            <a:r>
              <a:rPr lang="en-US" sz="1500" dirty="0"/>
              <a:t>/presentation/d/1n0rbVlahC8tJTFb8tH5u84nHWMrulRgY/</a:t>
            </a:r>
            <a:r>
              <a:rPr lang="en-US" sz="1500" dirty="0" err="1"/>
              <a:t>edit?usp</a:t>
            </a:r>
            <a:r>
              <a:rPr lang="en-US" sz="1500" dirty="0"/>
              <a:t>=</a:t>
            </a:r>
            <a:r>
              <a:rPr lang="en-US" sz="1500" dirty="0" err="1"/>
              <a:t>sharing&amp;ouid</a:t>
            </a:r>
            <a:r>
              <a:rPr lang="en-US" sz="1500" dirty="0"/>
              <a:t>=111747465153681153102&amp;rtpof=</a:t>
            </a:r>
            <a:r>
              <a:rPr lang="en-US" sz="1500" dirty="0" err="1"/>
              <a:t>true&amp;sd</a:t>
            </a:r>
            <a:r>
              <a:rPr lang="en-US" sz="1500" dirty="0"/>
              <a:t>=true</a:t>
            </a:r>
          </a:p>
        </p:txBody>
      </p:sp>
      <p:pic>
        <p:nvPicPr>
          <p:cNvPr id="5" name="Picture 4">
            <a:extLst>
              <a:ext uri="{FF2B5EF4-FFF2-40B4-BE49-F238E27FC236}">
                <a16:creationId xmlns:a16="http://schemas.microsoft.com/office/drawing/2014/main" id="{14404BF5-ECAF-6BBD-B508-A39511720B94}"/>
              </a:ext>
            </a:extLst>
          </p:cNvPr>
          <p:cNvPicPr>
            <a:picLocks noChangeAspect="1"/>
          </p:cNvPicPr>
          <p:nvPr/>
        </p:nvPicPr>
        <p:blipFill>
          <a:blip r:embed="rId2"/>
          <a:stretch>
            <a:fillRect/>
          </a:stretch>
        </p:blipFill>
        <p:spPr>
          <a:xfrm>
            <a:off x="4098826" y="1463046"/>
            <a:ext cx="4285095" cy="4285095"/>
          </a:xfrm>
          <a:prstGeom prst="rect">
            <a:avLst/>
          </a:prstGeom>
        </p:spPr>
      </p:pic>
    </p:spTree>
    <p:extLst>
      <p:ext uri="{BB962C8B-B14F-4D97-AF65-F5344CB8AC3E}">
        <p14:creationId xmlns:p14="http://schemas.microsoft.com/office/powerpoint/2010/main" val="336380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412123"/>
            <a:ext cx="11691257" cy="6347491"/>
          </a:xfrm>
        </p:spPr>
        <p:txBody>
          <a:bodyPr>
            <a:normAutofit lnSpcReduction="10000"/>
          </a:bodyPr>
          <a:lstStyle/>
          <a:p>
            <a:pPr marL="0" indent="0" algn="ctr">
              <a:buNone/>
            </a:pPr>
            <a:r>
              <a:rPr lang="en-US" sz="2600" b="1" dirty="0"/>
              <a:t>Thank You For Attending Today!</a:t>
            </a:r>
          </a:p>
          <a:p>
            <a:pPr marL="0" lvl="0" indent="0" algn="ctr">
              <a:lnSpc>
                <a:spcPct val="100000"/>
              </a:lnSpc>
              <a:spcBef>
                <a:spcPts val="0"/>
              </a:spcBef>
              <a:buNone/>
            </a:pPr>
            <a:endParaRPr lang="en-US" sz="2600" dirty="0">
              <a:solidFill>
                <a:prstClr val="black"/>
              </a:solidFill>
            </a:endParaRPr>
          </a:p>
          <a:p>
            <a:pPr marL="0" lvl="0" indent="0" algn="ctr">
              <a:lnSpc>
                <a:spcPct val="100000"/>
              </a:lnSpc>
              <a:spcBef>
                <a:spcPts val="0"/>
              </a:spcBef>
              <a:buNone/>
            </a:pPr>
            <a:endParaRPr lang="en-US" sz="3000" dirty="0">
              <a:solidFill>
                <a:prstClr val="black"/>
              </a:solidFill>
            </a:endParaRPr>
          </a:p>
          <a:p>
            <a:pPr marL="0" lvl="0" indent="0" algn="ctr">
              <a:lnSpc>
                <a:spcPct val="100000"/>
              </a:lnSpc>
              <a:spcBef>
                <a:spcPts val="0"/>
              </a:spcBef>
              <a:buNone/>
            </a:pPr>
            <a:endParaRPr lang="en-US" sz="3000" dirty="0">
              <a:solidFill>
                <a:prstClr val="black"/>
              </a:solidFill>
            </a:endParaRP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dirty="0"/>
              <a:t>Please contact me anytime. I’m here to help.</a:t>
            </a:r>
          </a:p>
          <a:p>
            <a:pPr marL="0" indent="0" algn="ctr">
              <a:buNone/>
            </a:pPr>
            <a:r>
              <a:rPr lang="en-US" dirty="0"/>
              <a:t>Mobile: 314-323-7340</a:t>
            </a:r>
          </a:p>
          <a:p>
            <a:pPr marL="0" indent="0" algn="ctr">
              <a:buNone/>
            </a:pPr>
            <a:r>
              <a:rPr lang="en-US" dirty="0" err="1"/>
              <a:t>bryan@MostValuablePD.com</a:t>
            </a:r>
            <a:endParaRPr lang="en-US" dirty="0"/>
          </a:p>
          <a:p>
            <a:pPr marL="0" indent="0" algn="ctr">
              <a:buNone/>
            </a:pPr>
            <a:r>
              <a:rPr lang="en-US" b="1" dirty="0"/>
              <a:t>Twitter @</a:t>
            </a:r>
            <a:r>
              <a:rPr lang="en-US" b="1" dirty="0" err="1"/>
              <a:t>drp_principal</a:t>
            </a:r>
            <a:endParaRPr lang="en-US" b="1" dirty="0"/>
          </a:p>
          <a:p>
            <a:pPr marL="0" indent="0" algn="ctr">
              <a:buNone/>
            </a:pPr>
            <a:endParaRPr lang="en-US" b="1"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283316" y="1190746"/>
            <a:ext cx="3516510" cy="3473852"/>
          </a:xfrm>
          <a:prstGeom prst="rect">
            <a:avLst/>
          </a:prstGeom>
        </p:spPr>
      </p:pic>
    </p:spTree>
    <p:extLst>
      <p:ext uri="{BB962C8B-B14F-4D97-AF65-F5344CB8AC3E}">
        <p14:creationId xmlns:p14="http://schemas.microsoft.com/office/powerpoint/2010/main" val="96952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612D0-58EF-2200-9B54-65AE69B0E8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66F66E-3046-E086-D989-5A380AA8B58A}"/>
              </a:ext>
            </a:extLst>
          </p:cNvPr>
          <p:cNvSpPr/>
          <p:nvPr/>
        </p:nvSpPr>
        <p:spPr>
          <a:xfrm>
            <a:off x="127591" y="251339"/>
            <a:ext cx="11855302" cy="1046440"/>
          </a:xfrm>
          <a:prstGeom prst="rect">
            <a:avLst/>
          </a:prstGeom>
        </p:spPr>
        <p:txBody>
          <a:bodyPr wrap="square">
            <a:spAutoFit/>
          </a:bodyPr>
          <a:lstStyle/>
          <a:p>
            <a:pPr algn="ctr"/>
            <a:r>
              <a:rPr lang="en-US" sz="3200" b="1" u="sng" dirty="0">
                <a:latin typeface="Calibri" panose="020F0502020204030204" pitchFamily="34" charset="0"/>
              </a:rPr>
              <a:t>My Why???</a:t>
            </a:r>
            <a:endParaRPr lang="en-US" sz="3200" b="1" u="sng" dirty="0">
              <a:solidFill>
                <a:srgbClr val="FF0000"/>
              </a:solidFill>
              <a:latin typeface="Calibri" panose="020F0502020204030204" pitchFamily="34" charset="0"/>
            </a:endParaRPr>
          </a:p>
          <a:p>
            <a:pPr lvl="0"/>
            <a:endParaRPr lang="en-US" sz="3000" b="1" dirty="0">
              <a:solidFill>
                <a:prstClr val="black"/>
              </a:solidFill>
              <a:latin typeface="Calibri" panose="020F0502020204030204" pitchFamily="34" charset="0"/>
            </a:endParaRPr>
          </a:p>
        </p:txBody>
      </p:sp>
      <p:sp>
        <p:nvSpPr>
          <p:cNvPr id="3" name="TextBox 2">
            <a:extLst>
              <a:ext uri="{FF2B5EF4-FFF2-40B4-BE49-F238E27FC236}">
                <a16:creationId xmlns:a16="http://schemas.microsoft.com/office/drawing/2014/main" id="{63D5404F-4AE9-BECA-8B14-D2C622D9D6E0}"/>
              </a:ext>
            </a:extLst>
          </p:cNvPr>
          <p:cNvSpPr txBox="1"/>
          <p:nvPr/>
        </p:nvSpPr>
        <p:spPr>
          <a:xfrm>
            <a:off x="243068" y="1800781"/>
            <a:ext cx="11739825" cy="2308324"/>
          </a:xfrm>
          <a:prstGeom prst="rect">
            <a:avLst/>
          </a:prstGeom>
          <a:noFill/>
        </p:spPr>
        <p:txBody>
          <a:bodyPr wrap="square" rtlCol="0">
            <a:spAutoFit/>
          </a:bodyPr>
          <a:lstStyle/>
          <a:p>
            <a:pPr algn="ctr"/>
            <a:r>
              <a:rPr lang="en-US" sz="3600" dirty="0"/>
              <a:t>“Bryan won’t be college material.” </a:t>
            </a:r>
          </a:p>
          <a:p>
            <a:pPr algn="ctr"/>
            <a:r>
              <a:rPr lang="en-US" sz="3600" dirty="0"/>
              <a:t>– Mrs. Mott</a:t>
            </a:r>
          </a:p>
          <a:p>
            <a:pPr algn="ctr"/>
            <a:endParaRPr lang="en-US" sz="3600" dirty="0"/>
          </a:p>
          <a:p>
            <a:pPr algn="ctr"/>
            <a:r>
              <a:rPr lang="en-US" sz="3600" dirty="0">
                <a:highlight>
                  <a:srgbClr val="FFFF00"/>
                </a:highlight>
              </a:rPr>
              <a:t>(Don’t Be A “Mrs. Mott”)</a:t>
            </a:r>
          </a:p>
        </p:txBody>
      </p:sp>
      <p:pic>
        <p:nvPicPr>
          <p:cNvPr id="6" name="Picture 5" descr="A pair of framed certificates on a wall&#10;&#10;Description automatically generated">
            <a:extLst>
              <a:ext uri="{FF2B5EF4-FFF2-40B4-BE49-F238E27FC236}">
                <a16:creationId xmlns:a16="http://schemas.microsoft.com/office/drawing/2014/main" id="{5C67BCB6-5022-29F1-A31F-02750AE17BD7}"/>
              </a:ext>
            </a:extLst>
          </p:cNvPr>
          <p:cNvPicPr>
            <a:picLocks noChangeAspect="1"/>
          </p:cNvPicPr>
          <p:nvPr/>
        </p:nvPicPr>
        <p:blipFill>
          <a:blip r:embed="rId2">
            <a:extLst>
              <a:ext uri="{28A0092B-C50C-407E-A947-70E740481C1C}">
                <a14:useLocalDpi xmlns:a14="http://schemas.microsoft.com/office/drawing/2010/main" val="0"/>
              </a:ext>
            </a:extLst>
          </a:blip>
          <a:srcRect l="2604" t="31377" r="4786" b="14568"/>
          <a:stretch/>
        </p:blipFill>
        <p:spPr>
          <a:xfrm>
            <a:off x="1825924" y="4288586"/>
            <a:ext cx="8540151" cy="1656272"/>
          </a:xfrm>
          <a:prstGeom prst="rect">
            <a:avLst/>
          </a:prstGeom>
        </p:spPr>
      </p:pic>
    </p:spTree>
    <p:extLst>
      <p:ext uri="{BB962C8B-B14F-4D97-AF65-F5344CB8AC3E}">
        <p14:creationId xmlns:p14="http://schemas.microsoft.com/office/powerpoint/2010/main" val="299012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589D1-C0A1-EE36-32E3-476F7C6A67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55C430-A75D-3A65-59CF-E6D16CDB7E2C}"/>
              </a:ext>
            </a:extLst>
          </p:cNvPr>
          <p:cNvSpPr txBox="1"/>
          <p:nvPr/>
        </p:nvSpPr>
        <p:spPr>
          <a:xfrm>
            <a:off x="1463040" y="2351782"/>
            <a:ext cx="9991578" cy="1877437"/>
          </a:xfrm>
          <a:prstGeom prst="rect">
            <a:avLst/>
          </a:prstGeom>
          <a:noFill/>
        </p:spPr>
        <p:txBody>
          <a:bodyPr wrap="square" rtlCol="0">
            <a:spAutoFit/>
          </a:bodyPr>
          <a:lstStyle/>
          <a:p>
            <a:r>
              <a:rPr lang="en-US" sz="3200" b="1" dirty="0"/>
              <a:t>“There must be a mistake. How can Bryan be in the gifted program if he can’t read, can’t write, can’t focus and can’t sit still?” </a:t>
            </a:r>
            <a:r>
              <a:rPr lang="en-US" sz="3200" dirty="0"/>
              <a:t>-Mrs. Edwards (4th grade teacher)</a:t>
            </a:r>
          </a:p>
          <a:p>
            <a:endParaRPr lang="en-US" sz="2000" dirty="0"/>
          </a:p>
        </p:txBody>
      </p:sp>
      <p:pic>
        <p:nvPicPr>
          <p:cNvPr id="5" name="Picture 4">
            <a:extLst>
              <a:ext uri="{FF2B5EF4-FFF2-40B4-BE49-F238E27FC236}">
                <a16:creationId xmlns:a16="http://schemas.microsoft.com/office/drawing/2014/main" id="{00DB9A35-D17A-1726-E62F-BD428BF47013}"/>
              </a:ext>
            </a:extLst>
          </p:cNvPr>
          <p:cNvPicPr>
            <a:picLocks noChangeAspect="1"/>
          </p:cNvPicPr>
          <p:nvPr/>
        </p:nvPicPr>
        <p:blipFill>
          <a:blip r:embed="rId2">
            <a:extLst>
              <a:ext uri="{28A0092B-C50C-407E-A947-70E740481C1C}">
                <a14:useLocalDpi xmlns:a14="http://schemas.microsoft.com/office/drawing/2010/main" val="0"/>
              </a:ext>
            </a:extLst>
          </a:blip>
          <a:srcRect t="20093" b="12290"/>
          <a:stretch/>
        </p:blipFill>
        <p:spPr>
          <a:xfrm>
            <a:off x="9991578" y="4214556"/>
            <a:ext cx="2200422" cy="2643444"/>
          </a:xfrm>
          <a:prstGeom prst="rect">
            <a:avLst/>
          </a:prstGeom>
        </p:spPr>
      </p:pic>
      <p:sp>
        <p:nvSpPr>
          <p:cNvPr id="2" name="Rectangle 1">
            <a:extLst>
              <a:ext uri="{FF2B5EF4-FFF2-40B4-BE49-F238E27FC236}">
                <a16:creationId xmlns:a16="http://schemas.microsoft.com/office/drawing/2014/main" id="{FCB67FFF-BD0E-163D-D1CA-918551B4D2A2}"/>
              </a:ext>
            </a:extLst>
          </p:cNvPr>
          <p:cNvSpPr/>
          <p:nvPr/>
        </p:nvSpPr>
        <p:spPr>
          <a:xfrm>
            <a:off x="127591" y="251339"/>
            <a:ext cx="11855302" cy="1046440"/>
          </a:xfrm>
          <a:prstGeom prst="rect">
            <a:avLst/>
          </a:prstGeom>
        </p:spPr>
        <p:txBody>
          <a:bodyPr wrap="square">
            <a:spAutoFit/>
          </a:bodyPr>
          <a:lstStyle/>
          <a:p>
            <a:pPr algn="ctr"/>
            <a:r>
              <a:rPr lang="en-US" sz="3200" b="1" u="sng" dirty="0">
                <a:latin typeface="Calibri" panose="020F0502020204030204" pitchFamily="34" charset="0"/>
              </a:rPr>
              <a:t>My Why???</a:t>
            </a:r>
            <a:endParaRPr lang="en-US" sz="3200" b="1" u="sng" dirty="0">
              <a:solidFill>
                <a:srgbClr val="FF0000"/>
              </a:solidFill>
              <a:latin typeface="Calibri" panose="020F0502020204030204" pitchFamily="34" charset="0"/>
            </a:endParaRPr>
          </a:p>
          <a:p>
            <a:pPr lvl="0"/>
            <a:endParaRPr lang="en-US" sz="30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49087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5573</Words>
  <Application>Microsoft Macintosh PowerPoint</Application>
  <PresentationFormat>Widescreen</PresentationFormat>
  <Paragraphs>498</Paragraphs>
  <Slides>74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74</vt:i4>
      </vt:variant>
    </vt:vector>
  </HeadingPairs>
  <TitlesOfParts>
    <vt:vector size="80" baseType="lpstr">
      <vt:lpstr>Aptos</vt:lpstr>
      <vt:lpstr>Arial</vt:lpstr>
      <vt:lpstr>Calibri</vt:lpstr>
      <vt:lpstr>Calibri Light</vt:lpstr>
      <vt:lpstr>Office Theme</vt:lpstr>
      <vt:lpstr>1_Office Theme</vt:lpstr>
      <vt:lpstr>PowerPoint Presentation</vt:lpstr>
      <vt:lpstr>PowerPoint Presentation</vt:lpstr>
      <vt:lpstr>Welcome &amp; Speaker Bio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Other</vt:lpstr>
      <vt:lpstr>“Maslow Before Bloom” Facebook Group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Pearlman</dc:creator>
  <cp:lastModifiedBy>Bryan Pearlman</cp:lastModifiedBy>
  <cp:revision>96</cp:revision>
  <cp:lastPrinted>2023-10-31T12:56:15Z</cp:lastPrinted>
  <dcterms:created xsi:type="dcterms:W3CDTF">2022-11-04T13:19:27Z</dcterms:created>
  <dcterms:modified xsi:type="dcterms:W3CDTF">2025-03-19T16:21:55Z</dcterms:modified>
</cp:coreProperties>
</file>